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4"/>
    <p:sldMasterId id="2147483770" r:id="rId5"/>
  </p:sldMasterIdLst>
  <p:notesMasterIdLst>
    <p:notesMasterId r:id="rId11"/>
  </p:notesMasterIdLst>
  <p:handoutMasterIdLst>
    <p:handoutMasterId r:id="rId12"/>
  </p:handoutMasterIdLst>
  <p:sldIdLst>
    <p:sldId id="260" r:id="rId6"/>
    <p:sldId id="332" r:id="rId7"/>
    <p:sldId id="333" r:id="rId8"/>
    <p:sldId id="336" r:id="rId9"/>
    <p:sldId id="335" r:id="rId10"/>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TG" id="{C6486FEE-75B9-9C4D-AC4D-1297A7ADD5A5}">
          <p14:sldIdLst>
            <p14:sldId id="260"/>
            <p14:sldId id="332"/>
            <p14:sldId id="333"/>
            <p14:sldId id="336"/>
            <p14:sldId id="33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B0F0"/>
    <a:srgbClr val="FFCC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587263-E2F2-4BE3-B948-C8DF953FF127}" v="3" dt="2024-03-06T14:06:55.6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4" autoAdjust="0"/>
    <p:restoredTop sz="95948" autoAdjust="0"/>
  </p:normalViewPr>
  <p:slideViewPr>
    <p:cSldViewPr snapToGrid="0" snapToObjects="1">
      <p:cViewPr varScale="1">
        <p:scale>
          <a:sx n="127" d="100"/>
          <a:sy n="127" d="100"/>
        </p:scale>
        <p:origin x="1062"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85" d="100"/>
          <a:sy n="85"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B5232411-E78C-7548-BE98-33A01038A742}" type="datetimeFigureOut">
              <a:rPr lang="en-US" smtClean="0"/>
              <a:t>6/14/2024</a:t>
            </a:fld>
            <a:endParaRPr lang="en-US" dirty="0"/>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E543AB5A-9BF6-FE43-AA8B-C660E3035DCA}" type="slidenum">
              <a:rPr lang="en-US" smtClean="0"/>
              <a:t>‹#›</a:t>
            </a:fld>
            <a:endParaRPr lang="en-US" dirty="0"/>
          </a:p>
        </p:txBody>
      </p:sp>
    </p:spTree>
    <p:extLst>
      <p:ext uri="{BB962C8B-B14F-4D97-AF65-F5344CB8AC3E}">
        <p14:creationId xmlns:p14="http://schemas.microsoft.com/office/powerpoint/2010/main" val="1636408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B22E82A-3A9B-4B4C-9CA1-279A2A22AEE0}" type="datetimeFigureOut">
              <a:rPr lang="en-US" smtClean="0"/>
              <a:t>6/14/2024</a:t>
            </a:fld>
            <a:endParaRPr lang="en-US"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53EFCE3E-8EFF-E74B-BF10-ECC4AE82FD83}" type="slidenum">
              <a:rPr lang="en-US" smtClean="0"/>
              <a:t>‹#›</a:t>
            </a:fld>
            <a:endParaRPr lang="en-US" dirty="0"/>
          </a:p>
        </p:txBody>
      </p:sp>
    </p:spTree>
    <p:extLst>
      <p:ext uri="{BB962C8B-B14F-4D97-AF65-F5344CB8AC3E}">
        <p14:creationId xmlns:p14="http://schemas.microsoft.com/office/powerpoint/2010/main" val="998328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TG Title_1">
    <p:spTree>
      <p:nvGrpSpPr>
        <p:cNvPr id="1" name=""/>
        <p:cNvGrpSpPr/>
        <p:nvPr/>
      </p:nvGrpSpPr>
      <p:grpSpPr>
        <a:xfrm>
          <a:off x="0" y="0"/>
          <a:ext cx="0" cy="0"/>
          <a:chOff x="0" y="0"/>
          <a:chExt cx="0" cy="0"/>
        </a:xfrm>
      </p:grpSpPr>
      <p:sp>
        <p:nvSpPr>
          <p:cNvPr id="7" name="Rechteck 32"/>
          <p:cNvSpPr/>
          <p:nvPr userDrawn="1"/>
        </p:nvSpPr>
        <p:spPr>
          <a:xfrm>
            <a:off x="0" y="-316992"/>
            <a:ext cx="12472416" cy="7424928"/>
          </a:xfrm>
          <a:prstGeom prst="rect">
            <a:avLst/>
          </a:prstGeom>
          <a:solidFill>
            <a:srgbClr val="5353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a:ln>
                <a:noFill/>
              </a:ln>
              <a:solidFill>
                <a:schemeClr val="bg1"/>
              </a:solidFill>
              <a:latin typeface="Century Gothic" panose="020B0502020202020204" pitchFamily="34" charset="0"/>
            </a:endParaRPr>
          </a:p>
          <a:p>
            <a:pPr algn="ctr"/>
            <a:endParaRPr lang="de-DE" sz="800">
              <a:ln>
                <a:noFill/>
              </a:ln>
              <a:solidFill>
                <a:schemeClr val="bg1"/>
              </a:solidFill>
              <a:latin typeface="Century Gothic" panose="020B0502020202020204" pitchFamily="34" charset="0"/>
            </a:endParaRPr>
          </a:p>
          <a:p>
            <a:pPr algn="ctr">
              <a:lnSpc>
                <a:spcPct val="200000"/>
              </a:lnSpc>
            </a:pPr>
            <a:endParaRPr lang="de-DE" sz="800">
              <a:ln>
                <a:noFill/>
              </a:ln>
              <a:solidFill>
                <a:schemeClr val="bg1"/>
              </a:solidFill>
              <a:latin typeface="Century Gothic" panose="020B0502020202020204" pitchFamily="34" charset="0"/>
            </a:endParaRPr>
          </a:p>
          <a:p>
            <a:pPr algn="ctr"/>
            <a:endParaRPr lang="en-US" sz="3600" dirty="0">
              <a:ln>
                <a:noFill/>
              </a:ln>
              <a:solidFill>
                <a:schemeClr val="bg1"/>
              </a:solidFill>
              <a:latin typeface="Century Gothic" panose="020B0502020202020204" pitchFamily="34" charset="0"/>
            </a:endParaRPr>
          </a:p>
          <a:p>
            <a:pPr algn="ctr"/>
            <a:endParaRPr lang="de-DE" sz="3598">
              <a:ln>
                <a:noFill/>
              </a:ln>
              <a:solidFill>
                <a:schemeClr val="bg1"/>
              </a:solidFill>
            </a:endParaRPr>
          </a:p>
        </p:txBody>
      </p:sp>
      <p:sp>
        <p:nvSpPr>
          <p:cNvPr id="6" name="Rechteck 19"/>
          <p:cNvSpPr/>
          <p:nvPr userDrawn="1"/>
        </p:nvSpPr>
        <p:spPr>
          <a:xfrm>
            <a:off x="7088265" y="2539209"/>
            <a:ext cx="45719" cy="3669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solidFill>
                  <a:schemeClr val="tx1"/>
                </a:solidFill>
              </a:rPr>
              <a:t>  </a:t>
            </a:r>
          </a:p>
        </p:txBody>
      </p:sp>
      <p:sp>
        <p:nvSpPr>
          <p:cNvPr id="12" name="Text Placeholder 22"/>
          <p:cNvSpPr>
            <a:spLocks noGrp="1"/>
          </p:cNvSpPr>
          <p:nvPr>
            <p:ph type="body" sz="quarter" idx="12" hasCustomPrompt="1"/>
          </p:nvPr>
        </p:nvSpPr>
        <p:spPr>
          <a:xfrm>
            <a:off x="7236328" y="4995027"/>
            <a:ext cx="4339787" cy="1213414"/>
          </a:xfrm>
          <a:prstGeom prst="rect">
            <a:avLst/>
          </a:prstGeom>
        </p:spPr>
        <p:txBody>
          <a:bodyPr/>
          <a:lstStyle>
            <a:lvl1pPr marL="0" indent="0">
              <a:spcBef>
                <a:spcPts val="500"/>
              </a:spcBef>
              <a:buClr>
                <a:srgbClr val="00B0F0"/>
              </a:buClr>
              <a:buFontTx/>
              <a:buNone/>
              <a:defRPr lang="en-US" sz="4000" b="1" baseline="0" dirty="0">
                <a:ln>
                  <a:noFill/>
                </a:ln>
                <a:solidFill>
                  <a:schemeClr val="bg1"/>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title</a:t>
            </a:r>
          </a:p>
        </p:txBody>
      </p:sp>
      <p:sp>
        <p:nvSpPr>
          <p:cNvPr id="17" name="Text Placeholder 22"/>
          <p:cNvSpPr>
            <a:spLocks noGrp="1"/>
          </p:cNvSpPr>
          <p:nvPr>
            <p:ph type="body" sz="quarter" idx="11" hasCustomPrompt="1"/>
          </p:nvPr>
        </p:nvSpPr>
        <p:spPr>
          <a:xfrm>
            <a:off x="3397941" y="2975048"/>
            <a:ext cx="3587980" cy="3233393"/>
          </a:xfrm>
          <a:prstGeom prst="rect">
            <a:avLst/>
          </a:prstGeom>
        </p:spPr>
        <p:txBody>
          <a:bodyPr>
            <a:normAutofit/>
          </a:bodyPr>
          <a:lstStyle>
            <a:lvl1pPr marL="0" indent="0" algn="r">
              <a:spcBef>
                <a:spcPts val="500"/>
              </a:spcBef>
              <a:buClr>
                <a:srgbClr val="00B0F0"/>
              </a:buClr>
              <a:buFontTx/>
              <a:buNone/>
              <a:defRPr sz="1200" baseline="0">
                <a:ln>
                  <a:solidFill>
                    <a:schemeClr val="bg1"/>
                  </a:solidFill>
                </a:ln>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a:t>Click to edit master sections</a:t>
            </a:r>
            <a:endParaRPr lang="en-US" dirty="0"/>
          </a:p>
        </p:txBody>
      </p:sp>
      <p:sp>
        <p:nvSpPr>
          <p:cNvPr id="18" name="Text Placeholder 2"/>
          <p:cNvSpPr>
            <a:spLocks noGrp="1"/>
          </p:cNvSpPr>
          <p:nvPr>
            <p:ph type="body" idx="1" hasCustomPrompt="1"/>
          </p:nvPr>
        </p:nvSpPr>
        <p:spPr>
          <a:xfrm>
            <a:off x="3397941" y="2539209"/>
            <a:ext cx="3587980" cy="366589"/>
          </a:xfrm>
          <a:prstGeom prst="rect">
            <a:avLst/>
          </a:prstGeom>
        </p:spPr>
        <p:txBody>
          <a:bodyPr anchor="b">
            <a:noAutofit/>
          </a:bodyPr>
          <a:lstStyle>
            <a:lvl1pPr marL="0" indent="0" algn="r">
              <a:buNone/>
              <a:defRPr sz="1600" b="0"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pic>
        <p:nvPicPr>
          <p:cNvPr id="9" name="Picture 8"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79755" y="258865"/>
            <a:ext cx="796360" cy="318567"/>
          </a:xfrm>
          <a:prstGeom prst="rect">
            <a:avLst/>
          </a:prstGeom>
        </p:spPr>
      </p:pic>
    </p:spTree>
  </p:cSld>
  <p:clrMapOvr>
    <a:masterClrMapping/>
  </p:clrMapOvr>
  <p:transition spd="slow">
    <p:push dir="u"/>
  </p:transition>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TG_Content_8">
    <p:spTree>
      <p:nvGrpSpPr>
        <p:cNvPr id="1" name=""/>
        <p:cNvGrpSpPr/>
        <p:nvPr/>
      </p:nvGrpSpPr>
      <p:grpSpPr>
        <a:xfrm>
          <a:off x="0" y="0"/>
          <a:ext cx="0" cy="0"/>
          <a:chOff x="0" y="0"/>
          <a:chExt cx="0" cy="0"/>
        </a:xfrm>
      </p:grpSpPr>
      <p:sp>
        <p:nvSpPr>
          <p:cNvPr id="13"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14"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15" name="Straight Connector 14"/>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 name="Rechteck 20"/>
          <p:cNvSpPr/>
          <p:nvPr userDrawn="1"/>
        </p:nvSpPr>
        <p:spPr>
          <a:xfrm flipH="1">
            <a:off x="3528803" y="3574249"/>
            <a:ext cx="50728" cy="2745869"/>
          </a:xfrm>
          <a:prstGeom prst="rect">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a:solidFill>
                <a:srgbClr val="00B0F0"/>
              </a:solidFill>
              <a:latin typeface="Century Gothic" panose="020B0502020202020204" pitchFamily="34" charset="0"/>
            </a:endParaRPr>
          </a:p>
          <a:p>
            <a:pPr algn="ctr"/>
            <a:endParaRPr lang="de-DE" sz="800">
              <a:solidFill>
                <a:srgbClr val="00B0F0"/>
              </a:solidFill>
              <a:latin typeface="Century Gothic" panose="020B0502020202020204" pitchFamily="34" charset="0"/>
            </a:endParaRPr>
          </a:p>
          <a:p>
            <a:pPr algn="ctr">
              <a:lnSpc>
                <a:spcPct val="200000"/>
              </a:lnSpc>
            </a:pPr>
            <a:endParaRPr lang="de-DE" sz="800">
              <a:solidFill>
                <a:srgbClr val="00B0F0"/>
              </a:solidFill>
              <a:latin typeface="Century Gothic" panose="020B0502020202020204" pitchFamily="34" charset="0"/>
            </a:endParaRPr>
          </a:p>
          <a:p>
            <a:pPr algn="ctr"/>
            <a:endParaRPr lang="de-DE" sz="3598">
              <a:solidFill>
                <a:srgbClr val="00B0F0"/>
              </a:solidFill>
            </a:endParaRPr>
          </a:p>
        </p:txBody>
      </p:sp>
      <p:sp>
        <p:nvSpPr>
          <p:cNvPr id="24" name="Text Placeholder 22"/>
          <p:cNvSpPr>
            <a:spLocks noGrp="1"/>
          </p:cNvSpPr>
          <p:nvPr>
            <p:ph type="body" sz="quarter" idx="11" hasCustomPrompt="1"/>
          </p:nvPr>
        </p:nvSpPr>
        <p:spPr>
          <a:xfrm>
            <a:off x="1022888" y="3456683"/>
            <a:ext cx="2429546" cy="2846003"/>
          </a:xfrm>
          <a:prstGeom prst="rect">
            <a:avLst/>
          </a:prstGeom>
        </p:spPr>
        <p:txBody>
          <a:bodyPr>
            <a:normAutofit/>
          </a:bodyPr>
          <a:lstStyle>
            <a:lvl1pPr marL="0" indent="0" algn="r">
              <a:buClr>
                <a:srgbClr val="00B0F0"/>
              </a:buClr>
              <a:buFontTx/>
              <a:buNone/>
              <a:defRPr sz="2400" baseline="0">
                <a:solidFill>
                  <a:schemeClr val="accent6"/>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Quote heading</a:t>
            </a:r>
          </a:p>
          <a:p>
            <a:pPr lvl="0"/>
            <a:r>
              <a:rPr lang="en-US" dirty="0"/>
              <a:t>text</a:t>
            </a:r>
          </a:p>
        </p:txBody>
      </p:sp>
      <p:pic>
        <p:nvPicPr>
          <p:cNvPr id="26" name="Picture 25"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30"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33" name="Text Placeholder 31"/>
          <p:cNvSpPr>
            <a:spLocks noGrp="1"/>
          </p:cNvSpPr>
          <p:nvPr>
            <p:ph type="body" sz="quarter" idx="16" hasCustomPrompt="1"/>
          </p:nvPr>
        </p:nvSpPr>
        <p:spPr>
          <a:xfrm>
            <a:off x="4521408" y="1968489"/>
            <a:ext cx="6711711" cy="4334197"/>
          </a:xfrm>
          <a:prstGeom prst="rect">
            <a:avLst/>
          </a:prstGeom>
        </p:spPr>
        <p:txBody>
          <a:bodyPr/>
          <a:lstStyle>
            <a:lvl1pPr marL="234950" marR="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dirty="0"/>
              <a:t>Click to edit master text styles</a:t>
            </a:r>
          </a:p>
        </p:txBody>
      </p:sp>
      <p:sp>
        <p:nvSpPr>
          <p:cNvPr id="12"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spTree>
    <p:extLst>
      <p:ext uri="{BB962C8B-B14F-4D97-AF65-F5344CB8AC3E}">
        <p14:creationId xmlns:p14="http://schemas.microsoft.com/office/powerpoint/2010/main" val="2658265653"/>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TG_Content_9">
    <p:spTree>
      <p:nvGrpSpPr>
        <p:cNvPr id="1" name=""/>
        <p:cNvGrpSpPr/>
        <p:nvPr/>
      </p:nvGrpSpPr>
      <p:grpSpPr>
        <a:xfrm>
          <a:off x="0" y="0"/>
          <a:ext cx="0" cy="0"/>
          <a:chOff x="0" y="0"/>
          <a:chExt cx="0" cy="0"/>
        </a:xfrm>
      </p:grpSpPr>
      <p:sp>
        <p:nvSpPr>
          <p:cNvPr id="13"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14"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15" name="Straight Connector 14"/>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 name="Rechteck 20"/>
          <p:cNvSpPr/>
          <p:nvPr userDrawn="1"/>
        </p:nvSpPr>
        <p:spPr>
          <a:xfrm flipH="1">
            <a:off x="8676476" y="3574249"/>
            <a:ext cx="50728" cy="2745869"/>
          </a:xfrm>
          <a:prstGeom prst="rect">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a:solidFill>
                <a:srgbClr val="00B0F0"/>
              </a:solidFill>
              <a:latin typeface="Century Gothic" panose="020B0502020202020204" pitchFamily="34" charset="0"/>
            </a:endParaRPr>
          </a:p>
          <a:p>
            <a:pPr algn="ctr"/>
            <a:endParaRPr lang="de-DE" sz="800">
              <a:solidFill>
                <a:srgbClr val="00B0F0"/>
              </a:solidFill>
              <a:latin typeface="Century Gothic" panose="020B0502020202020204" pitchFamily="34" charset="0"/>
            </a:endParaRPr>
          </a:p>
          <a:p>
            <a:pPr algn="ctr">
              <a:lnSpc>
                <a:spcPct val="200000"/>
              </a:lnSpc>
            </a:pPr>
            <a:endParaRPr lang="de-DE" sz="800">
              <a:solidFill>
                <a:srgbClr val="00B0F0"/>
              </a:solidFill>
              <a:latin typeface="Century Gothic" panose="020B0502020202020204" pitchFamily="34" charset="0"/>
            </a:endParaRPr>
          </a:p>
          <a:p>
            <a:pPr algn="ctr"/>
            <a:endParaRPr lang="de-DE" sz="3598">
              <a:solidFill>
                <a:srgbClr val="00B0F0"/>
              </a:solidFill>
            </a:endParaRPr>
          </a:p>
        </p:txBody>
      </p:sp>
      <p:pic>
        <p:nvPicPr>
          <p:cNvPr id="26" name="Picture 25"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30"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8" name="Text Placeholder 22"/>
          <p:cNvSpPr>
            <a:spLocks noGrp="1"/>
          </p:cNvSpPr>
          <p:nvPr>
            <p:ph type="body" sz="quarter" idx="17" hasCustomPrompt="1"/>
          </p:nvPr>
        </p:nvSpPr>
        <p:spPr>
          <a:xfrm>
            <a:off x="1888396" y="1968488"/>
            <a:ext cx="6711711" cy="4334197"/>
          </a:xfrm>
          <a:prstGeom prst="rect">
            <a:avLst/>
          </a:prstGeom>
        </p:spPr>
        <p:txBody>
          <a:bodyPr>
            <a:normAutofit/>
          </a:bodyPr>
          <a:lstStyle>
            <a:lvl1pPr marL="0" indent="0" algn="l">
              <a:spcBef>
                <a:spcPts val="500"/>
              </a:spcBef>
              <a:buClr>
                <a:srgbClr val="00B0F0"/>
              </a:buClr>
              <a:buFontTx/>
              <a:buNone/>
              <a:defRPr sz="16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
        <p:nvSpPr>
          <p:cNvPr id="20" name="Text Placeholder 22"/>
          <p:cNvSpPr>
            <a:spLocks noGrp="1"/>
          </p:cNvSpPr>
          <p:nvPr>
            <p:ph type="body" sz="quarter" idx="18" hasCustomPrompt="1"/>
          </p:nvPr>
        </p:nvSpPr>
        <p:spPr>
          <a:xfrm>
            <a:off x="8803573" y="3456683"/>
            <a:ext cx="2429546" cy="2846003"/>
          </a:xfrm>
          <a:prstGeom prst="rect">
            <a:avLst/>
          </a:prstGeom>
        </p:spPr>
        <p:txBody>
          <a:bodyPr>
            <a:normAutofit/>
          </a:bodyPr>
          <a:lstStyle>
            <a:lvl1pPr marL="0" indent="0" algn="l">
              <a:buClr>
                <a:srgbClr val="00B0F0"/>
              </a:buClr>
              <a:buFontTx/>
              <a:buNone/>
              <a:defRPr sz="24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Quote heading</a:t>
            </a:r>
          </a:p>
        </p:txBody>
      </p:sp>
      <p:sp>
        <p:nvSpPr>
          <p:cNvPr id="12"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spTree>
    <p:extLst>
      <p:ext uri="{BB962C8B-B14F-4D97-AF65-F5344CB8AC3E}">
        <p14:creationId xmlns:p14="http://schemas.microsoft.com/office/powerpoint/2010/main" val="142627258"/>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TG_Content_10">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3" name="Text Placeholder 2"/>
          <p:cNvSpPr>
            <a:spLocks noGrp="1"/>
          </p:cNvSpPr>
          <p:nvPr>
            <p:ph type="body" idx="1" hasCustomPrompt="1"/>
          </p:nvPr>
        </p:nvSpPr>
        <p:spPr>
          <a:xfrm>
            <a:off x="980388"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6" name="Text Placeholder 22"/>
          <p:cNvSpPr>
            <a:spLocks noGrp="1"/>
          </p:cNvSpPr>
          <p:nvPr>
            <p:ph type="body" sz="quarter" idx="11" hasCustomPrompt="1"/>
          </p:nvPr>
        </p:nvSpPr>
        <p:spPr>
          <a:xfrm>
            <a:off x="980388" y="2718528"/>
            <a:ext cx="10252731" cy="3351744"/>
          </a:xfrm>
          <a:prstGeom prst="rect">
            <a:avLst/>
          </a:prstGeom>
        </p:spPr>
        <p:txBody>
          <a:bodyPr>
            <a:normAutofit/>
          </a:bodyPr>
          <a:lstStyle>
            <a:lvl1pPr marL="0" indent="0" algn="l">
              <a:spcBef>
                <a:spcPts val="500"/>
              </a:spcBef>
              <a:buClr>
                <a:srgbClr val="00B0F0"/>
              </a:buClr>
              <a:buFontTx/>
              <a:buNone/>
              <a:defRPr sz="16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Tree>
    <p:extLst>
      <p:ext uri="{BB962C8B-B14F-4D97-AF65-F5344CB8AC3E}">
        <p14:creationId xmlns:p14="http://schemas.microsoft.com/office/powerpoint/2010/main" val="2106294593"/>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TG_Content_11">
    <p:spTree>
      <p:nvGrpSpPr>
        <p:cNvPr id="1" name=""/>
        <p:cNvGrpSpPr/>
        <p:nvPr/>
      </p:nvGrpSpPr>
      <p:grpSpPr>
        <a:xfrm>
          <a:off x="0" y="0"/>
          <a:ext cx="0" cy="0"/>
          <a:chOff x="0" y="0"/>
          <a:chExt cx="0" cy="0"/>
        </a:xfrm>
      </p:grpSpPr>
      <p:sp>
        <p:nvSpPr>
          <p:cNvPr id="14" name="Picture Placeholder 13"/>
          <p:cNvSpPr>
            <a:spLocks noGrp="1"/>
          </p:cNvSpPr>
          <p:nvPr>
            <p:ph type="pic" sz="quarter" idx="14"/>
          </p:nvPr>
        </p:nvSpPr>
        <p:spPr>
          <a:xfrm>
            <a:off x="980388" y="2045960"/>
            <a:ext cx="6183983" cy="4024312"/>
          </a:xfrm>
          <a:prstGeom prst="rect">
            <a:avLst/>
          </a:prstGeom>
          <a:noFill/>
        </p:spPr>
        <p:txBody>
          <a:bodyPr/>
          <a:lstStyle/>
          <a:p>
            <a:endParaRPr lang="en-US" dirty="0"/>
          </a:p>
        </p:txBody>
      </p:sp>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7" name="Text Placeholder 22"/>
          <p:cNvSpPr>
            <a:spLocks noGrp="1"/>
          </p:cNvSpPr>
          <p:nvPr>
            <p:ph type="body" sz="quarter" idx="11" hasCustomPrompt="1"/>
          </p:nvPr>
        </p:nvSpPr>
        <p:spPr>
          <a:xfrm>
            <a:off x="7409469" y="2836879"/>
            <a:ext cx="3587980" cy="3233393"/>
          </a:xfrm>
          <a:prstGeom prst="rect">
            <a:avLst/>
          </a:prstGeom>
        </p:spPr>
        <p:txBody>
          <a:bodyPr>
            <a:normAutofit/>
          </a:bodyPr>
          <a:lstStyle>
            <a:lvl1pPr marL="0" indent="0" algn="l">
              <a:spcBef>
                <a:spcPts val="500"/>
              </a:spcBef>
              <a:buClr>
                <a:srgbClr val="00B0F0"/>
              </a:buClr>
              <a:buFontTx/>
              <a:buNone/>
              <a:defRPr sz="12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
        <p:nvSpPr>
          <p:cNvPr id="18" name="Text Placeholder 2"/>
          <p:cNvSpPr>
            <a:spLocks noGrp="1"/>
          </p:cNvSpPr>
          <p:nvPr>
            <p:ph type="body" idx="1" hasCustomPrompt="1"/>
          </p:nvPr>
        </p:nvSpPr>
        <p:spPr>
          <a:xfrm>
            <a:off x="7409469" y="2326612"/>
            <a:ext cx="3627740" cy="366589"/>
          </a:xfrm>
          <a:prstGeom prst="rect">
            <a:avLst/>
          </a:prstGeom>
        </p:spPr>
        <p:txBody>
          <a:bodyPr anchor="b">
            <a:noAutofit/>
          </a:bodyPr>
          <a:lstStyle>
            <a:lvl1pPr marL="0" indent="0">
              <a:buNone/>
              <a:defRPr sz="1600" b="0"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Tree>
    <p:extLst>
      <p:ext uri="{BB962C8B-B14F-4D97-AF65-F5344CB8AC3E}">
        <p14:creationId xmlns:p14="http://schemas.microsoft.com/office/powerpoint/2010/main" val="3279602018"/>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TG_Content_12">
    <p:spTree>
      <p:nvGrpSpPr>
        <p:cNvPr id="1" name=""/>
        <p:cNvGrpSpPr/>
        <p:nvPr/>
      </p:nvGrpSpPr>
      <p:grpSpPr>
        <a:xfrm>
          <a:off x="0" y="0"/>
          <a:ext cx="0" cy="0"/>
          <a:chOff x="0" y="0"/>
          <a:chExt cx="0" cy="0"/>
        </a:xfrm>
      </p:grpSpPr>
      <p:sp>
        <p:nvSpPr>
          <p:cNvPr id="13" name="Picture Placeholder 13"/>
          <p:cNvSpPr>
            <a:spLocks noGrp="1"/>
          </p:cNvSpPr>
          <p:nvPr>
            <p:ph type="pic" sz="quarter" idx="15"/>
          </p:nvPr>
        </p:nvSpPr>
        <p:spPr>
          <a:xfrm>
            <a:off x="4813466" y="2045960"/>
            <a:ext cx="6183983" cy="4024312"/>
          </a:xfrm>
          <a:prstGeom prst="rect">
            <a:avLst/>
          </a:prstGeom>
          <a:noFill/>
        </p:spPr>
        <p:txBody>
          <a:bodyPr/>
          <a:lstStyle/>
          <a:p>
            <a:endParaRPr lang="en-US" dirty="0"/>
          </a:p>
        </p:txBody>
      </p:sp>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7" name="Text Placeholder 22"/>
          <p:cNvSpPr>
            <a:spLocks noGrp="1"/>
          </p:cNvSpPr>
          <p:nvPr>
            <p:ph type="body" sz="quarter" idx="11" hasCustomPrompt="1"/>
          </p:nvPr>
        </p:nvSpPr>
        <p:spPr>
          <a:xfrm>
            <a:off x="987563" y="2836879"/>
            <a:ext cx="3587980" cy="3233393"/>
          </a:xfrm>
          <a:prstGeom prst="rect">
            <a:avLst/>
          </a:prstGeom>
        </p:spPr>
        <p:txBody>
          <a:bodyPr>
            <a:normAutofit/>
          </a:bodyPr>
          <a:lstStyle>
            <a:lvl1pPr marL="0" indent="0" algn="r">
              <a:spcBef>
                <a:spcPts val="500"/>
              </a:spcBef>
              <a:buClr>
                <a:srgbClr val="00B0F0"/>
              </a:buClr>
              <a:buFontTx/>
              <a:buNone/>
              <a:defRPr sz="12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
        <p:nvSpPr>
          <p:cNvPr id="18" name="Text Placeholder 2"/>
          <p:cNvSpPr>
            <a:spLocks noGrp="1"/>
          </p:cNvSpPr>
          <p:nvPr>
            <p:ph type="body" idx="1" hasCustomPrompt="1"/>
          </p:nvPr>
        </p:nvSpPr>
        <p:spPr>
          <a:xfrm>
            <a:off x="987563" y="2335642"/>
            <a:ext cx="3587980" cy="366589"/>
          </a:xfrm>
          <a:prstGeom prst="rect">
            <a:avLst/>
          </a:prstGeom>
        </p:spPr>
        <p:txBody>
          <a:bodyPr anchor="b">
            <a:noAutofit/>
          </a:bodyPr>
          <a:lstStyle>
            <a:lvl1pPr marL="0" indent="0" algn="r">
              <a:buNone/>
              <a:defRPr sz="1600" b="0"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Tree>
    <p:extLst>
      <p:ext uri="{BB962C8B-B14F-4D97-AF65-F5344CB8AC3E}">
        <p14:creationId xmlns:p14="http://schemas.microsoft.com/office/powerpoint/2010/main" val="4221483472"/>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TG Title_1">
    <p:spTree>
      <p:nvGrpSpPr>
        <p:cNvPr id="1" name=""/>
        <p:cNvGrpSpPr/>
        <p:nvPr/>
      </p:nvGrpSpPr>
      <p:grpSpPr>
        <a:xfrm>
          <a:off x="0" y="0"/>
          <a:ext cx="0" cy="0"/>
          <a:chOff x="0" y="0"/>
          <a:chExt cx="0" cy="0"/>
        </a:xfrm>
      </p:grpSpPr>
      <p:sp>
        <p:nvSpPr>
          <p:cNvPr id="6" name="Rechteck 19"/>
          <p:cNvSpPr/>
          <p:nvPr userDrawn="1"/>
        </p:nvSpPr>
        <p:spPr>
          <a:xfrm>
            <a:off x="7088265" y="2539209"/>
            <a:ext cx="45719" cy="36692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solidFill>
                  <a:schemeClr val="accent6"/>
                </a:solidFill>
              </a:rPr>
              <a:t>  </a:t>
            </a:r>
          </a:p>
        </p:txBody>
      </p:sp>
      <p:sp>
        <p:nvSpPr>
          <p:cNvPr id="12" name="Text Placeholder 22"/>
          <p:cNvSpPr>
            <a:spLocks noGrp="1"/>
          </p:cNvSpPr>
          <p:nvPr>
            <p:ph type="body" sz="quarter" idx="12" hasCustomPrompt="1"/>
          </p:nvPr>
        </p:nvSpPr>
        <p:spPr>
          <a:xfrm>
            <a:off x="7236328" y="4995027"/>
            <a:ext cx="4339787" cy="1213414"/>
          </a:xfrm>
          <a:prstGeom prst="rect">
            <a:avLst/>
          </a:prstGeom>
        </p:spPr>
        <p:txBody>
          <a:bodyPr/>
          <a:lstStyle>
            <a:lvl1pPr marL="0" indent="0">
              <a:spcBef>
                <a:spcPts val="500"/>
              </a:spcBef>
              <a:buClr>
                <a:srgbClr val="00B0F0"/>
              </a:buClr>
              <a:buFontTx/>
              <a:buNone/>
              <a:defRPr lang="en-US" sz="4000" b="1" baseline="0" dirty="0">
                <a:ln>
                  <a:noFill/>
                </a:ln>
                <a:solidFill>
                  <a:schemeClr val="accent6"/>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title</a:t>
            </a:r>
          </a:p>
        </p:txBody>
      </p:sp>
      <p:sp>
        <p:nvSpPr>
          <p:cNvPr id="18" name="Text Placeholder 2"/>
          <p:cNvSpPr>
            <a:spLocks noGrp="1"/>
          </p:cNvSpPr>
          <p:nvPr>
            <p:ph type="body" idx="1" hasCustomPrompt="1"/>
          </p:nvPr>
        </p:nvSpPr>
        <p:spPr>
          <a:xfrm>
            <a:off x="3397941" y="2539209"/>
            <a:ext cx="3587980" cy="366589"/>
          </a:xfrm>
          <a:prstGeom prst="rect">
            <a:avLst/>
          </a:prstGeom>
        </p:spPr>
        <p:txBody>
          <a:bodyPr anchor="b">
            <a:noAutofit/>
          </a:bodyPr>
          <a:lstStyle>
            <a:lvl1pPr marL="0" indent="0" algn="r">
              <a:buNone/>
              <a:defRPr sz="1600" b="0"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3" name="Text Placeholder 2"/>
          <p:cNvSpPr>
            <a:spLocks noGrp="1"/>
          </p:cNvSpPr>
          <p:nvPr>
            <p:ph type="body" idx="13" hasCustomPrompt="1"/>
          </p:nvPr>
        </p:nvSpPr>
        <p:spPr>
          <a:xfrm>
            <a:off x="3397941" y="2975047"/>
            <a:ext cx="3587980" cy="3233393"/>
          </a:xfrm>
          <a:prstGeom prst="rect">
            <a:avLst/>
          </a:prstGeom>
        </p:spPr>
        <p:txBody>
          <a:bodyPr anchor="t">
            <a:noAutofit/>
          </a:bodyPr>
          <a:lstStyle>
            <a:lvl1pPr marL="0" indent="0" algn="r">
              <a:buNone/>
              <a:defRPr sz="1200" b="0" baseline="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pic>
        <p:nvPicPr>
          <p:cNvPr id="8" name="Picture 7"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79755" y="258865"/>
            <a:ext cx="796360" cy="318567"/>
          </a:xfrm>
          <a:prstGeom prst="rect">
            <a:avLst/>
          </a:prstGeom>
        </p:spPr>
      </p:pic>
    </p:spTree>
  </p:cSld>
  <p:clrMapOvr>
    <a:masterClrMapping/>
  </p:clrMapOvr>
  <p:transition spd="slow">
    <p:push dir="u"/>
  </p:transition>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TG_Content_1">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6" name="Text Placeholder 2"/>
          <p:cNvSpPr>
            <a:spLocks noGrp="1"/>
          </p:cNvSpPr>
          <p:nvPr>
            <p:ph type="body" idx="1" hasCustomPrompt="1"/>
          </p:nvPr>
        </p:nvSpPr>
        <p:spPr>
          <a:xfrm>
            <a:off x="2001343" y="2184852"/>
            <a:ext cx="9231776"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9" name="Text Placeholder 31"/>
          <p:cNvSpPr>
            <a:spLocks noGrp="1"/>
          </p:cNvSpPr>
          <p:nvPr>
            <p:ph type="body" sz="quarter" idx="16" hasCustomPrompt="1"/>
          </p:nvPr>
        </p:nvSpPr>
        <p:spPr>
          <a:xfrm>
            <a:off x="1995375" y="2718529"/>
            <a:ext cx="9237744" cy="3348037"/>
          </a:xfrm>
          <a:prstGeom prst="rect">
            <a:avLst/>
          </a:prstGeom>
        </p:spPr>
        <p:txBody>
          <a:bodyPr/>
          <a:lstStyle>
            <a:lvl1pPr marL="234950" marR="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dirty="0"/>
              <a:t>Click to edit master text styles</a:t>
            </a:r>
          </a:p>
        </p:txBody>
      </p:sp>
      <p:sp>
        <p:nvSpPr>
          <p:cNvPr id="13"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spTree>
    <p:extLst>
      <p:ext uri="{BB962C8B-B14F-4D97-AF65-F5344CB8AC3E}">
        <p14:creationId xmlns:p14="http://schemas.microsoft.com/office/powerpoint/2010/main" val="4156632398"/>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G_Content_2">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6" name="Text Placeholder 2"/>
          <p:cNvSpPr>
            <a:spLocks noGrp="1"/>
          </p:cNvSpPr>
          <p:nvPr>
            <p:ph type="body" idx="1" hasCustomPrompt="1"/>
          </p:nvPr>
        </p:nvSpPr>
        <p:spPr>
          <a:xfrm>
            <a:off x="2001343" y="2184852"/>
            <a:ext cx="9231776"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9" name="Text Placeholder 31"/>
          <p:cNvSpPr>
            <a:spLocks noGrp="1"/>
          </p:cNvSpPr>
          <p:nvPr>
            <p:ph type="body" sz="quarter" idx="16" hasCustomPrompt="1"/>
          </p:nvPr>
        </p:nvSpPr>
        <p:spPr>
          <a:xfrm>
            <a:off x="1995375" y="2718529"/>
            <a:ext cx="9237744" cy="3348037"/>
          </a:xfrm>
          <a:prstGeom prst="rect">
            <a:avLst/>
          </a:prstGeom>
        </p:spPr>
        <p:txBody>
          <a:bodyPr/>
          <a:lstStyle>
            <a:lvl1pPr marL="234950" marR="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dirty="0"/>
              <a:t>Click to edit master text styles</a:t>
            </a:r>
          </a:p>
        </p:txBody>
      </p:sp>
    </p:spTree>
    <p:extLst>
      <p:ext uri="{BB962C8B-B14F-4D97-AF65-F5344CB8AC3E}">
        <p14:creationId xmlns:p14="http://schemas.microsoft.com/office/powerpoint/2010/main" val="2070301328"/>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TG_Content_3">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6" name="Text Placeholder 2"/>
          <p:cNvSpPr>
            <a:spLocks noGrp="1"/>
          </p:cNvSpPr>
          <p:nvPr>
            <p:ph type="body" idx="1" hasCustomPrompt="1"/>
          </p:nvPr>
        </p:nvSpPr>
        <p:spPr>
          <a:xfrm>
            <a:off x="2001343" y="2184852"/>
            <a:ext cx="9231776"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3" name="Text Placeholder 22"/>
          <p:cNvSpPr>
            <a:spLocks noGrp="1"/>
          </p:cNvSpPr>
          <p:nvPr>
            <p:ph type="body" sz="quarter" idx="11" hasCustomPrompt="1"/>
          </p:nvPr>
        </p:nvSpPr>
        <p:spPr>
          <a:xfrm>
            <a:off x="1995375" y="2714822"/>
            <a:ext cx="9237744" cy="3351744"/>
          </a:xfrm>
          <a:prstGeom prst="rect">
            <a:avLst/>
          </a:prstGeom>
        </p:spPr>
        <p:txBody>
          <a:bodyPr>
            <a:normAutofit/>
          </a:bodyPr>
          <a:lstStyle>
            <a:lvl1pPr marL="0" indent="0" algn="l">
              <a:spcBef>
                <a:spcPts val="500"/>
              </a:spcBef>
              <a:buClr>
                <a:srgbClr val="00B0F0"/>
              </a:buClr>
              <a:buFontTx/>
              <a:buNone/>
              <a:defRPr sz="16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Tree>
    <p:extLst>
      <p:ext uri="{BB962C8B-B14F-4D97-AF65-F5344CB8AC3E}">
        <p14:creationId xmlns:p14="http://schemas.microsoft.com/office/powerpoint/2010/main" val="1727105452"/>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TG_Content_4">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6"/>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6" name="Text Placeholder 2"/>
          <p:cNvSpPr>
            <a:spLocks noGrp="1"/>
          </p:cNvSpPr>
          <p:nvPr>
            <p:ph type="body" idx="1" hasCustomPrompt="1"/>
          </p:nvPr>
        </p:nvSpPr>
        <p:spPr>
          <a:xfrm>
            <a:off x="2001344"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22" name="Text Placeholder 2"/>
          <p:cNvSpPr>
            <a:spLocks noGrp="1"/>
          </p:cNvSpPr>
          <p:nvPr>
            <p:ph type="body" idx="14" hasCustomPrompt="1"/>
          </p:nvPr>
        </p:nvSpPr>
        <p:spPr>
          <a:xfrm>
            <a:off x="6899651"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33" name="Text Placeholder 31"/>
          <p:cNvSpPr>
            <a:spLocks noGrp="1"/>
          </p:cNvSpPr>
          <p:nvPr>
            <p:ph type="body" sz="quarter" idx="16" hasCustomPrompt="1"/>
          </p:nvPr>
        </p:nvSpPr>
        <p:spPr>
          <a:xfrm>
            <a:off x="1995375" y="2718529"/>
            <a:ext cx="4333875" cy="3348037"/>
          </a:xfrm>
          <a:prstGeom prst="rect">
            <a:avLst/>
          </a:prstGeom>
        </p:spPr>
        <p:txBody>
          <a:bodyPr/>
          <a:lstStyle>
            <a:lvl1pPr marL="234950" marR="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a:t>Click to edit master text styles</a:t>
            </a:r>
            <a:endParaRPr lang="en-US" dirty="0"/>
          </a:p>
        </p:txBody>
      </p:sp>
      <p:sp>
        <p:nvSpPr>
          <p:cNvPr id="34" name="Text Placeholder 31"/>
          <p:cNvSpPr>
            <a:spLocks noGrp="1"/>
          </p:cNvSpPr>
          <p:nvPr>
            <p:ph type="body" sz="quarter" idx="17" hasCustomPrompt="1"/>
          </p:nvPr>
        </p:nvSpPr>
        <p:spPr>
          <a:xfrm>
            <a:off x="6899244" y="2718529"/>
            <a:ext cx="4333875" cy="3348037"/>
          </a:xfrm>
          <a:prstGeom prst="rect">
            <a:avLst/>
          </a:prstGeom>
        </p:spPr>
        <p:txBody>
          <a:bodyPr/>
          <a:lstStyle>
            <a:lvl1pPr marL="1023938" marR="0" indent="-21590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dirty="0"/>
              <a:t>Click to edit master text styles</a:t>
            </a:r>
          </a:p>
        </p:txBody>
      </p:sp>
    </p:spTree>
    <p:extLst>
      <p:ext uri="{BB962C8B-B14F-4D97-AF65-F5344CB8AC3E}">
        <p14:creationId xmlns:p14="http://schemas.microsoft.com/office/powerpoint/2010/main" val="3955072357"/>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TG_Content_5">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6" name="Text Placeholder 2"/>
          <p:cNvSpPr>
            <a:spLocks noGrp="1"/>
          </p:cNvSpPr>
          <p:nvPr>
            <p:ph type="body" idx="1" hasCustomPrompt="1"/>
          </p:nvPr>
        </p:nvSpPr>
        <p:spPr>
          <a:xfrm>
            <a:off x="2001344"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22" name="Text Placeholder 2"/>
          <p:cNvSpPr>
            <a:spLocks noGrp="1"/>
          </p:cNvSpPr>
          <p:nvPr>
            <p:ph type="body" idx="14" hasCustomPrompt="1"/>
          </p:nvPr>
        </p:nvSpPr>
        <p:spPr>
          <a:xfrm>
            <a:off x="6899651"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5" name="Text Placeholder 22"/>
          <p:cNvSpPr>
            <a:spLocks noGrp="1"/>
          </p:cNvSpPr>
          <p:nvPr>
            <p:ph type="body" sz="quarter" idx="11" hasCustomPrompt="1"/>
          </p:nvPr>
        </p:nvSpPr>
        <p:spPr>
          <a:xfrm>
            <a:off x="1995375" y="2718528"/>
            <a:ext cx="4333875" cy="3351744"/>
          </a:xfrm>
          <a:prstGeom prst="rect">
            <a:avLst/>
          </a:prstGeom>
        </p:spPr>
        <p:txBody>
          <a:bodyPr>
            <a:normAutofit/>
          </a:bodyPr>
          <a:lstStyle>
            <a:lvl1pPr marL="0" indent="0" algn="l">
              <a:spcBef>
                <a:spcPts val="500"/>
              </a:spcBef>
              <a:buClr>
                <a:srgbClr val="00B0F0"/>
              </a:buClr>
              <a:buFontTx/>
              <a:buNone/>
              <a:defRPr sz="16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
        <p:nvSpPr>
          <p:cNvPr id="17" name="Text Placeholder 22"/>
          <p:cNvSpPr>
            <a:spLocks noGrp="1"/>
          </p:cNvSpPr>
          <p:nvPr>
            <p:ph type="body" sz="quarter" idx="18" hasCustomPrompt="1"/>
          </p:nvPr>
        </p:nvSpPr>
        <p:spPr>
          <a:xfrm>
            <a:off x="6899244" y="2718528"/>
            <a:ext cx="4333875" cy="3348037"/>
          </a:xfrm>
          <a:prstGeom prst="rect">
            <a:avLst/>
          </a:prstGeom>
        </p:spPr>
        <p:txBody>
          <a:bodyPr>
            <a:normAutofit/>
          </a:bodyPr>
          <a:lstStyle>
            <a:lvl1pPr marL="0" indent="0" algn="l">
              <a:spcBef>
                <a:spcPts val="500"/>
              </a:spcBef>
              <a:buClr>
                <a:srgbClr val="00B0F0"/>
              </a:buClr>
              <a:buFontTx/>
              <a:buNone/>
              <a:defRPr sz="1600" baseline="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en-US" dirty="0"/>
              <a:t>Click to edit master body text</a:t>
            </a:r>
          </a:p>
        </p:txBody>
      </p:sp>
    </p:spTree>
    <p:extLst>
      <p:ext uri="{BB962C8B-B14F-4D97-AF65-F5344CB8AC3E}">
        <p14:creationId xmlns:p14="http://schemas.microsoft.com/office/powerpoint/2010/main" val="3308488285"/>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TG_Content_6">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6"/>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22" name="Text Placeholder 2"/>
          <p:cNvSpPr>
            <a:spLocks noGrp="1"/>
          </p:cNvSpPr>
          <p:nvPr>
            <p:ph type="body" idx="14" hasCustomPrompt="1"/>
          </p:nvPr>
        </p:nvSpPr>
        <p:spPr>
          <a:xfrm>
            <a:off x="6899651"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19" name="Chart Placeholder 3"/>
          <p:cNvSpPr>
            <a:spLocks noGrp="1"/>
          </p:cNvSpPr>
          <p:nvPr>
            <p:ph type="chart" sz="quarter" idx="18"/>
          </p:nvPr>
        </p:nvSpPr>
        <p:spPr>
          <a:xfrm>
            <a:off x="1988435" y="2082800"/>
            <a:ext cx="4587844" cy="3987800"/>
          </a:xfrm>
          <a:prstGeom prst="rect">
            <a:avLst/>
          </a:prstGeom>
        </p:spPr>
        <p:txBody>
          <a:bodyPr/>
          <a:lstStyle>
            <a:lvl1pPr>
              <a:defRPr>
                <a:solidFill>
                  <a:schemeClr val="accent6"/>
                </a:solidFill>
              </a:defRPr>
            </a:lvl1pPr>
          </a:lstStyle>
          <a:p>
            <a:endParaRPr lang="en-US"/>
          </a:p>
        </p:txBody>
      </p:sp>
      <p:sp>
        <p:nvSpPr>
          <p:cNvPr id="20" name="Text Placeholder 31"/>
          <p:cNvSpPr>
            <a:spLocks noGrp="1"/>
          </p:cNvSpPr>
          <p:nvPr>
            <p:ph type="body" sz="quarter" idx="17" hasCustomPrompt="1"/>
          </p:nvPr>
        </p:nvSpPr>
        <p:spPr>
          <a:xfrm>
            <a:off x="6899244" y="2718529"/>
            <a:ext cx="4333875" cy="3348037"/>
          </a:xfrm>
          <a:prstGeom prst="rect">
            <a:avLst/>
          </a:prstGeom>
        </p:spPr>
        <p:txBody>
          <a:bodyPr/>
          <a:lstStyle>
            <a:lvl1pPr marL="1023938" marR="0" indent="-21590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6"/>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dirty="0"/>
              <a:t>Click to edit master text styles</a:t>
            </a:r>
          </a:p>
        </p:txBody>
      </p:sp>
    </p:spTree>
    <p:extLst>
      <p:ext uri="{BB962C8B-B14F-4D97-AF65-F5344CB8AC3E}">
        <p14:creationId xmlns:p14="http://schemas.microsoft.com/office/powerpoint/2010/main" val="2579114511"/>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TG_Content_7">
    <p:spTree>
      <p:nvGrpSpPr>
        <p:cNvPr id="1" name=""/>
        <p:cNvGrpSpPr/>
        <p:nvPr/>
      </p:nvGrpSpPr>
      <p:grpSpPr>
        <a:xfrm>
          <a:off x="0" y="0"/>
          <a:ext cx="0" cy="0"/>
          <a:chOff x="0" y="0"/>
          <a:chExt cx="0" cy="0"/>
        </a:xfrm>
      </p:grpSpPr>
      <p:sp>
        <p:nvSpPr>
          <p:cNvPr id="5"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6"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7" name="Straight Connector 6"/>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sp>
        <p:nvSpPr>
          <p:cNvPr id="10" name="Text Placeholder 22"/>
          <p:cNvSpPr>
            <a:spLocks noGrp="1"/>
          </p:cNvSpPr>
          <p:nvPr>
            <p:ph type="body" sz="quarter" idx="13"/>
          </p:nvPr>
        </p:nvSpPr>
        <p:spPr>
          <a:xfrm>
            <a:off x="0" y="716205"/>
            <a:ext cx="1896385" cy="726864"/>
          </a:xfrm>
          <a:prstGeom prst="rect">
            <a:avLst/>
          </a:prstGeom>
        </p:spPr>
        <p:txBody>
          <a:bodyPr/>
          <a:lstStyle>
            <a:lvl1pPr marL="0" indent="0" algn="r">
              <a:lnSpc>
                <a:spcPct val="100000"/>
              </a:lnSpc>
              <a:spcBef>
                <a:spcPts val="0"/>
              </a:spcBef>
              <a:buClr>
                <a:srgbClr val="00B0F0"/>
              </a:buClr>
              <a:buFontTx/>
              <a:buNone/>
              <a:defRPr sz="1600" b="0" baseline="0"/>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algn="r"/>
            <a:r>
              <a:rPr lang="en-US" sz="1400" dirty="0">
                <a:latin typeface="Century Gothic" charset="0"/>
                <a:ea typeface="Century Gothic" charset="0"/>
                <a:cs typeface="Century Gothic" charset="0"/>
              </a:rPr>
              <a:t>Click to edit</a:t>
            </a:r>
          </a:p>
          <a:p>
            <a:pPr algn="r"/>
            <a:r>
              <a:rPr lang="en-US" sz="1400" dirty="0">
                <a:latin typeface="Century Gothic" charset="0"/>
                <a:ea typeface="Century Gothic" charset="0"/>
                <a:cs typeface="Century Gothic" charset="0"/>
              </a:rPr>
              <a:t>section</a:t>
            </a:r>
          </a:p>
        </p:txBody>
      </p:sp>
      <p:pic>
        <p:nvPicPr>
          <p:cNvPr id="11" name="Picture 10" descr="ATG Logo_4jess.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3119" y="6408674"/>
            <a:ext cx="796360" cy="318567"/>
          </a:xfrm>
          <a:prstGeom prst="rect">
            <a:avLst/>
          </a:prstGeom>
        </p:spPr>
      </p:pic>
      <p:sp>
        <p:nvSpPr>
          <p:cNvPr id="12" name="Text Placeholder 22"/>
          <p:cNvSpPr>
            <a:spLocks noGrp="1"/>
          </p:cNvSpPr>
          <p:nvPr>
            <p:ph type="body" sz="quarter" idx="12" hasCustomPrompt="1"/>
          </p:nvPr>
        </p:nvSpPr>
        <p:spPr>
          <a:xfrm>
            <a:off x="4521408" y="534588"/>
            <a:ext cx="7507674" cy="1123529"/>
          </a:xfrm>
          <a:prstGeom prst="rect">
            <a:avLst/>
          </a:prstGeom>
        </p:spPr>
        <p:txBody>
          <a:bodyPr/>
          <a:lstStyle>
            <a:lvl1pPr marL="0" indent="0">
              <a:buClr>
                <a:srgbClr val="00B0F0"/>
              </a:buClr>
              <a:buFontTx/>
              <a:buNone/>
              <a:defRPr lang="en-US" sz="2800" b="1" baseline="0" dirty="0">
                <a:solidFill>
                  <a:schemeClr val="accent5"/>
                </a:solidFill>
              </a:defRPr>
            </a:lvl1pPr>
            <a:lvl2pPr marL="457200" indent="-228600">
              <a:buClr>
                <a:srgbClr val="00B0F0"/>
              </a:buClr>
              <a:buFont typeface="Wingdings" charset="2"/>
              <a:buChar char="§"/>
              <a:defRPr/>
            </a:lvl2pPr>
            <a:lvl3pPr marL="685800" indent="-228600">
              <a:buClr>
                <a:srgbClr val="00B0F0"/>
              </a:buClr>
              <a:buFont typeface="Wingdings" charset="2"/>
              <a:buChar char="§"/>
              <a:defRPr/>
            </a:lvl3pPr>
            <a:lvl4pPr marL="914400" indent="-228600">
              <a:buClr>
                <a:srgbClr val="00B0F0"/>
              </a:buClr>
              <a:buFont typeface="Wingdings" charset="2"/>
              <a:buChar char="§"/>
              <a:defRPr/>
            </a:lvl4pPr>
            <a:lvl5pPr marL="1143000" indent="-228600">
              <a:buClr>
                <a:srgbClr val="00B0F0"/>
              </a:buClr>
              <a:buFont typeface="Wingdings" charset="2"/>
              <a:buChar char="§"/>
              <a:defRPr/>
            </a:lvl5pPr>
          </a:lstStyle>
          <a:p>
            <a:pPr lvl="0"/>
            <a:r>
              <a:rPr lang="mr-IN" dirty="0"/>
              <a:t>…</a:t>
            </a:r>
            <a:r>
              <a:rPr lang="en-US" dirty="0"/>
              <a:t>Click to edit master title</a:t>
            </a:r>
          </a:p>
        </p:txBody>
      </p:sp>
      <p:sp>
        <p:nvSpPr>
          <p:cNvPr id="13" name="Text Placeholder 2"/>
          <p:cNvSpPr>
            <a:spLocks noGrp="1"/>
          </p:cNvSpPr>
          <p:nvPr>
            <p:ph type="body" idx="1" hasCustomPrompt="1"/>
          </p:nvPr>
        </p:nvSpPr>
        <p:spPr>
          <a:xfrm>
            <a:off x="2001344" y="2184852"/>
            <a:ext cx="3627740" cy="366589"/>
          </a:xfrm>
          <a:prstGeom prst="rect">
            <a:avLst/>
          </a:prstGeom>
        </p:spPr>
        <p:txBody>
          <a:bodyPr anchor="b">
            <a:noAutofit/>
          </a:bodyPr>
          <a:lstStyle>
            <a:lvl1pPr marL="0" indent="0">
              <a:buNone/>
              <a:defRPr sz="2000" b="1" baseline="0">
                <a:solidFill>
                  <a:srgbClr val="00B0F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 title</a:t>
            </a:r>
          </a:p>
        </p:txBody>
      </p:sp>
      <p:sp>
        <p:nvSpPr>
          <p:cNvPr id="4" name="Chart Placeholder 3"/>
          <p:cNvSpPr>
            <a:spLocks noGrp="1"/>
          </p:cNvSpPr>
          <p:nvPr>
            <p:ph type="chart" sz="quarter" idx="14"/>
          </p:nvPr>
        </p:nvSpPr>
        <p:spPr>
          <a:xfrm>
            <a:off x="6645276" y="2082800"/>
            <a:ext cx="4587844" cy="3987800"/>
          </a:xfrm>
          <a:prstGeom prst="rect">
            <a:avLst/>
          </a:prstGeom>
        </p:spPr>
        <p:txBody>
          <a:bodyPr/>
          <a:lstStyle>
            <a:lvl1pPr>
              <a:defRPr>
                <a:solidFill>
                  <a:schemeClr val="accent6"/>
                </a:solidFill>
              </a:defRPr>
            </a:lvl1pPr>
          </a:lstStyle>
          <a:p>
            <a:endParaRPr lang="en-US"/>
          </a:p>
        </p:txBody>
      </p:sp>
      <p:sp>
        <p:nvSpPr>
          <p:cNvPr id="19" name="Text Placeholder 31"/>
          <p:cNvSpPr>
            <a:spLocks noGrp="1"/>
          </p:cNvSpPr>
          <p:nvPr>
            <p:ph type="body" sz="quarter" idx="16" hasCustomPrompt="1"/>
          </p:nvPr>
        </p:nvSpPr>
        <p:spPr>
          <a:xfrm>
            <a:off x="1995375" y="2718529"/>
            <a:ext cx="4333875" cy="3348037"/>
          </a:xfrm>
          <a:prstGeom prst="rect">
            <a:avLst/>
          </a:prstGeom>
        </p:spPr>
        <p:txBody>
          <a:bodyPr/>
          <a:lstStyle>
            <a:lvl1pPr marL="234950" marR="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sz="1600">
                <a:solidFill>
                  <a:schemeClr val="accent5"/>
                </a:solidFill>
              </a:defRPr>
            </a:lvl1pPr>
          </a:lstStyle>
          <a:p>
            <a:pPr marL="234950" marR="0" lvl="0" indent="-234950" algn="l" defTabSz="914400" rtl="0" eaLnBrk="1" fontAlgn="auto" latinLnBrk="0" hangingPunct="1">
              <a:lnSpc>
                <a:spcPct val="100000"/>
              </a:lnSpc>
              <a:spcBef>
                <a:spcPts val="0"/>
              </a:spcBef>
              <a:spcAft>
                <a:spcPts val="1000"/>
              </a:spcAft>
              <a:buClr>
                <a:srgbClr val="00B0F0"/>
              </a:buClr>
              <a:buSzTx/>
              <a:buFont typeface="Wingdings" charset="2"/>
              <a:buChar char="§"/>
              <a:tabLst/>
              <a:defRPr/>
            </a:pPr>
            <a:r>
              <a:rPr lang="en-US"/>
              <a:t>Click to edit master text styles</a:t>
            </a:r>
            <a:endParaRPr lang="en-US" dirty="0"/>
          </a:p>
        </p:txBody>
      </p:sp>
    </p:spTree>
    <p:extLst>
      <p:ext uri="{BB962C8B-B14F-4D97-AF65-F5344CB8AC3E}">
        <p14:creationId xmlns:p14="http://schemas.microsoft.com/office/powerpoint/2010/main" val="450629291"/>
      </p:ext>
    </p:extLst>
  </p:cSld>
  <p:clrMapOvr>
    <a:masterClrMapping/>
  </p:clrMapOvr>
  <p:transition spd="slow">
    <p:push dir="u"/>
  </p:transition>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feld 5"/>
          <p:cNvSpPr txBox="1"/>
          <p:nvPr userDrawn="1"/>
        </p:nvSpPr>
        <p:spPr>
          <a:xfrm>
            <a:off x="-574012" y="6440209"/>
            <a:ext cx="1124878" cy="246221"/>
          </a:xfrm>
          <a:prstGeom prst="rect">
            <a:avLst/>
          </a:prstGeom>
          <a:noFill/>
        </p:spPr>
        <p:txBody>
          <a:bodyPr wrap="square" rtlCol="0">
            <a:spAutoFit/>
          </a:bodyPr>
          <a:lstStyle/>
          <a:p>
            <a:pPr algn="r"/>
            <a:r>
              <a:rPr lang="de-DE" sz="1000" b="0" i="0" dirty="0">
                <a:solidFill>
                  <a:srgbClr val="00B0F0"/>
                </a:solidFill>
                <a:latin typeface="Century Gothic" charset="0"/>
                <a:ea typeface="Century Gothic" charset="0"/>
                <a:cs typeface="Century Gothic" charset="0"/>
              </a:rPr>
              <a:t>  </a:t>
            </a:r>
          </a:p>
        </p:txBody>
      </p:sp>
    </p:spTree>
    <p:extLst>
      <p:ext uri="{BB962C8B-B14F-4D97-AF65-F5344CB8AC3E}">
        <p14:creationId xmlns:p14="http://schemas.microsoft.com/office/powerpoint/2010/main" val="1536260033"/>
      </p:ext>
    </p:extLst>
  </p:cSld>
  <p:clrMap bg1="lt1" tx1="dk1" bg2="lt2" tx2="dk2" accent1="accent1" accent2="accent2" accent3="accent3" accent4="accent4" accent5="accent5" accent6="accent6" hlink="hlink" folHlink="folHlink"/>
  <p:sldLayoutIdLst>
    <p:sldLayoutId id="2147483754" r:id="rId1"/>
    <p:sldLayoutId id="2147483755" r:id="rId2"/>
  </p:sldLayoutIdLst>
  <p:transition spd="slow">
    <p:push dir="u"/>
  </p:transition>
  <p:txStyles>
    <p:titleStyle>
      <a:lvl1pPr algn="l"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feld 5"/>
          <p:cNvSpPr txBox="1"/>
          <p:nvPr userDrawn="1"/>
        </p:nvSpPr>
        <p:spPr>
          <a:xfrm>
            <a:off x="-574012" y="6440209"/>
            <a:ext cx="1124878" cy="246221"/>
          </a:xfrm>
          <a:prstGeom prst="rect">
            <a:avLst/>
          </a:prstGeom>
          <a:noFill/>
        </p:spPr>
        <p:txBody>
          <a:bodyPr wrap="square" rtlCol="0">
            <a:spAutoFit/>
          </a:bodyPr>
          <a:lstStyle/>
          <a:p>
            <a:pPr algn="r"/>
            <a:fld id="{260E2A6B-A809-4840-BF14-8648BC0BDF87}" type="slidenum">
              <a:rPr lang="id-ID" sz="1000" b="1" i="0" smtClean="0">
                <a:solidFill>
                  <a:srgbClr val="00B0F0"/>
                </a:solidFill>
                <a:latin typeface="Century Gothic" charset="0"/>
                <a:ea typeface="Century Gothic" charset="0"/>
                <a:cs typeface="Century Gothic" charset="0"/>
              </a:rPr>
              <a:pPr algn="r"/>
              <a:t>‹#›</a:t>
            </a:fld>
            <a:r>
              <a:rPr lang="de-DE" sz="1000" b="0" i="0" dirty="0">
                <a:solidFill>
                  <a:srgbClr val="00B0F0"/>
                </a:solidFill>
                <a:latin typeface="Century Gothic" charset="0"/>
                <a:ea typeface="Century Gothic" charset="0"/>
                <a:cs typeface="Century Gothic" charset="0"/>
              </a:rPr>
              <a:t>  </a:t>
            </a:r>
          </a:p>
        </p:txBody>
      </p:sp>
      <p:sp>
        <p:nvSpPr>
          <p:cNvPr id="8" name="Rechteck 19"/>
          <p:cNvSpPr/>
          <p:nvPr userDrawn="1"/>
        </p:nvSpPr>
        <p:spPr>
          <a:xfrm>
            <a:off x="1948062" y="0"/>
            <a:ext cx="47313" cy="941832"/>
          </a:xfrm>
          <a:prstGeom prst="rect">
            <a:avLst/>
          </a:prstGeom>
          <a:solidFill>
            <a:srgbClr val="DA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38"/>
              <a:t>  </a:t>
            </a:r>
          </a:p>
        </p:txBody>
      </p:sp>
      <p:cxnSp>
        <p:nvCxnSpPr>
          <p:cNvPr id="9" name="Straight Connector 8"/>
          <p:cNvCxnSpPr/>
          <p:nvPr userDrawn="1"/>
        </p:nvCxnSpPr>
        <p:spPr>
          <a:xfrm>
            <a:off x="218718" y="6371447"/>
            <a:ext cx="11810363"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feld 17"/>
          <p:cNvSpPr txBox="1"/>
          <p:nvPr userDrawn="1"/>
        </p:nvSpPr>
        <p:spPr>
          <a:xfrm>
            <a:off x="447505" y="487656"/>
            <a:ext cx="144888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dirty="0">
                <a:latin typeface="Century Gothic" charset="0"/>
                <a:ea typeface="Century Gothic" charset="0"/>
                <a:cs typeface="Century Gothic" charset="0"/>
              </a:rPr>
              <a:t>ATG</a:t>
            </a:r>
          </a:p>
          <a:p>
            <a:pPr algn="r"/>
            <a:endParaRPr lang="en-US" sz="1400" dirty="0">
              <a:latin typeface="Century Gothic" charset="0"/>
              <a:ea typeface="Century Gothic" charset="0"/>
              <a:cs typeface="Century Gothic" charset="0"/>
            </a:endParaRPr>
          </a:p>
        </p:txBody>
      </p:sp>
      <p:pic>
        <p:nvPicPr>
          <p:cNvPr id="12" name="Picture 11" descr="ATG Logo_4jess.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232721" y="6440209"/>
            <a:ext cx="796360" cy="318567"/>
          </a:xfrm>
          <a:prstGeom prst="rect">
            <a:avLst/>
          </a:prstGeom>
        </p:spPr>
      </p:pic>
      <p:cxnSp>
        <p:nvCxnSpPr>
          <p:cNvPr id="13" name="Straight Connector 12"/>
          <p:cNvCxnSpPr/>
          <p:nvPr userDrawn="1"/>
        </p:nvCxnSpPr>
        <p:spPr>
          <a:xfrm>
            <a:off x="4628990" y="470916"/>
            <a:ext cx="7400091" cy="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10862141" y="62862"/>
            <a:ext cx="1056282" cy="646331"/>
          </a:xfrm>
          <a:prstGeom prst="rect">
            <a:avLst/>
          </a:prstGeom>
          <a:noFill/>
        </p:spPr>
        <p:txBody>
          <a:bodyPr wrap="square" rtlCol="0">
            <a:spAutoFit/>
          </a:bodyPr>
          <a:lstStyle/>
          <a:p>
            <a:pPr algn="ctr"/>
            <a:endParaRPr lang="en-GB" b="1" dirty="0">
              <a:solidFill>
                <a:srgbClr val="FF0000"/>
              </a:solidFill>
            </a:endParaRPr>
          </a:p>
          <a:p>
            <a:pPr algn="ctr"/>
            <a:endParaRPr lang="en-GB" b="1" dirty="0">
              <a:solidFill>
                <a:srgbClr val="FF0000"/>
              </a:solidFill>
            </a:endParaRPr>
          </a:p>
        </p:txBody>
      </p:sp>
    </p:spTree>
    <p:extLst>
      <p:ext uri="{BB962C8B-B14F-4D97-AF65-F5344CB8AC3E}">
        <p14:creationId xmlns:p14="http://schemas.microsoft.com/office/powerpoint/2010/main" val="720006548"/>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ransition spd="slow">
    <p:push dir="u"/>
  </p:transition>
  <p:txStyles>
    <p:titleStyle>
      <a:lvl1pPr algn="l"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ons.gov.uk/employmentandlabourmarket/peopleinwork/earningsandworkinghours/bulletins/genderpaygapintheuk/2023" TargetMode="External"/><Relationship Id="rId2" Type="http://schemas.openxmlformats.org/officeDocument/2006/relationships/image" Target="../media/image2.e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3397941" y="2975047"/>
            <a:ext cx="3587980" cy="3679250"/>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March 2024</a:t>
            </a:r>
          </a:p>
          <a:p>
            <a:endParaRPr lang="en-US" dirty="0"/>
          </a:p>
          <a:p>
            <a:r>
              <a:rPr lang="en-US" dirty="0"/>
              <a:t>For Internal Use Only</a:t>
            </a:r>
          </a:p>
          <a:p>
            <a:endParaRPr lang="en-US" dirty="0"/>
          </a:p>
        </p:txBody>
      </p:sp>
      <p:sp>
        <p:nvSpPr>
          <p:cNvPr id="4" name="Text Placeholder 1">
            <a:extLst>
              <a:ext uri="{FF2B5EF4-FFF2-40B4-BE49-F238E27FC236}">
                <a16:creationId xmlns:a16="http://schemas.microsoft.com/office/drawing/2014/main" id="{88E9DE03-32EC-4DB9-9A95-596300F2C2DE}"/>
              </a:ext>
            </a:extLst>
          </p:cNvPr>
          <p:cNvSpPr txBox="1">
            <a:spLocks/>
          </p:cNvSpPr>
          <p:nvPr/>
        </p:nvSpPr>
        <p:spPr>
          <a:xfrm>
            <a:off x="7244716" y="2743201"/>
            <a:ext cx="4339787" cy="3011648"/>
          </a:xfrm>
          <a:prstGeom prst="rect">
            <a:avLst/>
          </a:prstGeom>
        </p:spPr>
        <p:txBody>
          <a:bodyPr/>
          <a:lstStyle>
            <a:lvl1pPr marL="0" indent="0" algn="l" defTabSz="914400" rtl="0" eaLnBrk="1" latinLnBrk="0" hangingPunct="1">
              <a:lnSpc>
                <a:spcPct val="100000"/>
              </a:lnSpc>
              <a:spcBef>
                <a:spcPts val="500"/>
              </a:spcBef>
              <a:buClr>
                <a:srgbClr val="00B0F0"/>
              </a:buClr>
              <a:buFontTx/>
              <a:buNone/>
              <a:defRPr lang="en-US" sz="4000" b="1" kern="1200" baseline="0" dirty="0">
                <a:ln>
                  <a:noFill/>
                </a:ln>
                <a:solidFill>
                  <a:schemeClr val="accent6"/>
                </a:solidFill>
                <a:latin typeface="+mn-lt"/>
                <a:ea typeface="+mn-ea"/>
                <a:cs typeface="+mn-cs"/>
              </a:defRPr>
            </a:lvl1pPr>
            <a:lvl2pPr marL="457200" indent="-228600" algn="l" defTabSz="914400" rtl="0" eaLnBrk="1" latinLnBrk="0" hangingPunct="1">
              <a:lnSpc>
                <a:spcPct val="100000"/>
              </a:lnSpc>
              <a:spcBef>
                <a:spcPts val="1000"/>
              </a:spcBef>
              <a:buClr>
                <a:srgbClr val="00B0F0"/>
              </a:buClr>
              <a:buFont typeface="Wingdings" charset="2"/>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rgbClr val="00B0F0"/>
              </a:buClr>
              <a:buFont typeface="Wingdings" charset="2"/>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rgbClr val="00B0F0"/>
              </a:buClr>
              <a:buFont typeface="Wingdings" charset="2"/>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rgbClr val="00B0F0"/>
              </a:buClr>
              <a:buFont typeface="Wingdings" charset="2"/>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sz="3600" dirty="0">
                <a:solidFill>
                  <a:schemeClr val="accent1">
                    <a:lumMod val="75000"/>
                  </a:schemeClr>
                </a:solidFill>
              </a:rPr>
              <a:t>Ambassador Theatre Group UK </a:t>
            </a:r>
          </a:p>
          <a:p>
            <a:endParaRPr lang="en-US" sz="3600" dirty="0">
              <a:solidFill>
                <a:schemeClr val="accent1">
                  <a:lumMod val="75000"/>
                </a:schemeClr>
              </a:solidFill>
            </a:endParaRPr>
          </a:p>
          <a:p>
            <a:r>
              <a:rPr lang="en-US" sz="3600" dirty="0">
                <a:solidFill>
                  <a:schemeClr val="accent1">
                    <a:lumMod val="75000"/>
                  </a:schemeClr>
                </a:solidFill>
              </a:rPr>
              <a:t>Gender Pay Gap Reporting – the basics</a:t>
            </a:r>
          </a:p>
        </p:txBody>
      </p:sp>
    </p:spTree>
    <p:extLst>
      <p:ext uri="{BB962C8B-B14F-4D97-AF65-F5344CB8AC3E}">
        <p14:creationId xmlns:p14="http://schemas.microsoft.com/office/powerpoint/2010/main" val="135103478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51760F5-B178-4B6B-8CF7-966F954BFE8C}"/>
              </a:ext>
            </a:extLst>
          </p:cNvPr>
          <p:cNvSpPr>
            <a:spLocks noGrp="1"/>
          </p:cNvSpPr>
          <p:nvPr>
            <p:ph type="body" sz="quarter" idx="12"/>
          </p:nvPr>
        </p:nvSpPr>
        <p:spPr/>
        <p:txBody>
          <a:bodyPr/>
          <a:lstStyle/>
          <a:p>
            <a:r>
              <a:rPr lang="en-GB" dirty="0"/>
              <a:t>Gender Pay Gap Reporting</a:t>
            </a:r>
          </a:p>
        </p:txBody>
      </p:sp>
      <p:sp>
        <p:nvSpPr>
          <p:cNvPr id="4" name="Text Placeholder 3">
            <a:extLst>
              <a:ext uri="{FF2B5EF4-FFF2-40B4-BE49-F238E27FC236}">
                <a16:creationId xmlns:a16="http://schemas.microsoft.com/office/drawing/2014/main" id="{B141E4AD-96F4-467B-A850-AEF05CFEAC46}"/>
              </a:ext>
            </a:extLst>
          </p:cNvPr>
          <p:cNvSpPr>
            <a:spLocks noGrp="1"/>
          </p:cNvSpPr>
          <p:nvPr>
            <p:ph type="body" idx="1"/>
          </p:nvPr>
        </p:nvSpPr>
        <p:spPr>
          <a:xfrm>
            <a:off x="2001344" y="1305285"/>
            <a:ext cx="3627740" cy="366589"/>
          </a:xfrm>
        </p:spPr>
        <p:txBody>
          <a:bodyPr/>
          <a:lstStyle/>
          <a:p>
            <a:r>
              <a:rPr lang="en-GB" dirty="0"/>
              <a:t>What?</a:t>
            </a:r>
          </a:p>
        </p:txBody>
      </p:sp>
      <p:sp>
        <p:nvSpPr>
          <p:cNvPr id="5" name="Text Placeholder 4">
            <a:extLst>
              <a:ext uri="{FF2B5EF4-FFF2-40B4-BE49-F238E27FC236}">
                <a16:creationId xmlns:a16="http://schemas.microsoft.com/office/drawing/2014/main" id="{96DF62B5-78FB-402C-9EB7-C18BC7A6823A}"/>
              </a:ext>
            </a:extLst>
          </p:cNvPr>
          <p:cNvSpPr>
            <a:spLocks noGrp="1"/>
          </p:cNvSpPr>
          <p:nvPr>
            <p:ph type="body" idx="14"/>
          </p:nvPr>
        </p:nvSpPr>
        <p:spPr>
          <a:xfrm>
            <a:off x="6899651" y="1305285"/>
            <a:ext cx="3627740" cy="366589"/>
          </a:xfrm>
        </p:spPr>
        <p:txBody>
          <a:bodyPr/>
          <a:lstStyle/>
          <a:p>
            <a:r>
              <a:rPr lang="en-GB" dirty="0"/>
              <a:t>Why?</a:t>
            </a:r>
          </a:p>
        </p:txBody>
      </p:sp>
      <p:sp>
        <p:nvSpPr>
          <p:cNvPr id="6" name="Text Placeholder 5">
            <a:extLst>
              <a:ext uri="{FF2B5EF4-FFF2-40B4-BE49-F238E27FC236}">
                <a16:creationId xmlns:a16="http://schemas.microsoft.com/office/drawing/2014/main" id="{6CE1A393-1ED0-42C4-9AA2-26A27D41EE19}"/>
              </a:ext>
            </a:extLst>
          </p:cNvPr>
          <p:cNvSpPr>
            <a:spLocks noGrp="1"/>
          </p:cNvSpPr>
          <p:nvPr>
            <p:ph type="body" sz="quarter" idx="11"/>
          </p:nvPr>
        </p:nvSpPr>
        <p:spPr>
          <a:xfrm>
            <a:off x="1995375" y="1838961"/>
            <a:ext cx="4333875" cy="4422502"/>
          </a:xfrm>
        </p:spPr>
        <p:txBody>
          <a:bodyPr>
            <a:normAutofit lnSpcReduction="10000"/>
          </a:bodyPr>
          <a:lstStyle/>
          <a:p>
            <a:pPr marL="285750" indent="-285750">
              <a:buFont typeface="Wingdings" panose="05000000000000000000" pitchFamily="2" charset="2"/>
              <a:buChar char="ü"/>
            </a:pPr>
            <a:r>
              <a:rPr lang="en-GB" b="1" dirty="0"/>
              <a:t>Regulations</a:t>
            </a:r>
            <a:r>
              <a:rPr lang="en-GB" dirty="0"/>
              <a:t> were introduced requiring companies with 250 employees or more in England, Scotland and Wales to </a:t>
            </a:r>
            <a:r>
              <a:rPr lang="en-GB" b="1" dirty="0"/>
              <a:t>publish information </a:t>
            </a:r>
            <a:r>
              <a:rPr lang="en-GB" dirty="0"/>
              <a:t>regarding their Gender Pay Gap</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b="1" dirty="0"/>
              <a:t>Gender Pay Gap vs Equal Pay </a:t>
            </a:r>
            <a:r>
              <a:rPr lang="en-GB" dirty="0"/>
              <a:t>– Gender Pay Gap is not the same as Equal Pay.  The Gender Pay Gap is the measure of the difference between men’s and women’s average earnings across the organisation, expressed as a percentage of men’s earnings.  </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b="1" dirty="0"/>
              <a:t>7</a:t>
            </a:r>
            <a:r>
              <a:rPr lang="en-GB" b="1" baseline="30000" dirty="0"/>
              <a:t>th</a:t>
            </a:r>
            <a:r>
              <a:rPr lang="en-GB" b="1" dirty="0"/>
              <a:t> year of this reporting </a:t>
            </a:r>
            <a:r>
              <a:rPr lang="en-GB" dirty="0"/>
              <a:t>– companies normally need to publish their figures by 4</a:t>
            </a:r>
            <a:r>
              <a:rPr lang="en-GB" baseline="30000" dirty="0"/>
              <a:t>th</a:t>
            </a:r>
            <a:r>
              <a:rPr lang="en-GB" dirty="0"/>
              <a:t> April 2024.</a:t>
            </a:r>
          </a:p>
        </p:txBody>
      </p:sp>
      <p:sp>
        <p:nvSpPr>
          <p:cNvPr id="7" name="Text Placeholder 6">
            <a:extLst>
              <a:ext uri="{FF2B5EF4-FFF2-40B4-BE49-F238E27FC236}">
                <a16:creationId xmlns:a16="http://schemas.microsoft.com/office/drawing/2014/main" id="{E051D7AE-44BB-445D-88CF-A481F4386C0B}"/>
              </a:ext>
            </a:extLst>
          </p:cNvPr>
          <p:cNvSpPr>
            <a:spLocks noGrp="1"/>
          </p:cNvSpPr>
          <p:nvPr>
            <p:ph type="body" sz="quarter" idx="18"/>
          </p:nvPr>
        </p:nvSpPr>
        <p:spPr>
          <a:xfrm>
            <a:off x="6899244" y="1838961"/>
            <a:ext cx="4333875" cy="4417611"/>
          </a:xfrm>
        </p:spPr>
        <p:txBody>
          <a:bodyPr/>
          <a:lstStyle/>
          <a:p>
            <a:pPr marL="285750" indent="-285750">
              <a:buFont typeface="Wingdings" panose="05000000000000000000" pitchFamily="2" charset="2"/>
              <a:buChar char="ü"/>
            </a:pPr>
            <a:r>
              <a:rPr lang="en-GB" dirty="0"/>
              <a:t>Part of the Government’s aim to close the gender pay gap within a generation</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dirty="0"/>
              <a:t>A good thing for companies to do – widely acknowledged that diversity is a key driver to success</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dirty="0"/>
              <a:t>Insights gained from this report allow us to focus on ways to ensure we offer equal opportunities, progression and pay for our staff, in all functions</a:t>
            </a:r>
          </a:p>
        </p:txBody>
      </p:sp>
    </p:spTree>
    <p:extLst>
      <p:ext uri="{BB962C8B-B14F-4D97-AF65-F5344CB8AC3E}">
        <p14:creationId xmlns:p14="http://schemas.microsoft.com/office/powerpoint/2010/main" val="36631407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51760F5-B178-4B6B-8CF7-966F954BFE8C}"/>
              </a:ext>
            </a:extLst>
          </p:cNvPr>
          <p:cNvSpPr>
            <a:spLocks noGrp="1"/>
          </p:cNvSpPr>
          <p:nvPr>
            <p:ph type="body" sz="quarter" idx="12"/>
          </p:nvPr>
        </p:nvSpPr>
        <p:spPr/>
        <p:txBody>
          <a:bodyPr/>
          <a:lstStyle/>
          <a:p>
            <a:r>
              <a:rPr lang="en-GB" dirty="0"/>
              <a:t>Gender Pay Gap Reporting – 2023</a:t>
            </a:r>
          </a:p>
        </p:txBody>
      </p:sp>
      <p:sp>
        <p:nvSpPr>
          <p:cNvPr id="4" name="Text Placeholder 3">
            <a:extLst>
              <a:ext uri="{FF2B5EF4-FFF2-40B4-BE49-F238E27FC236}">
                <a16:creationId xmlns:a16="http://schemas.microsoft.com/office/drawing/2014/main" id="{B141E4AD-96F4-467B-A850-AEF05CFEAC46}"/>
              </a:ext>
            </a:extLst>
          </p:cNvPr>
          <p:cNvSpPr>
            <a:spLocks noGrp="1"/>
          </p:cNvSpPr>
          <p:nvPr>
            <p:ph type="body" idx="1"/>
          </p:nvPr>
        </p:nvSpPr>
        <p:spPr>
          <a:xfrm>
            <a:off x="2001344" y="1305285"/>
            <a:ext cx="7820864" cy="366589"/>
          </a:xfrm>
        </p:spPr>
        <p:txBody>
          <a:bodyPr/>
          <a:lstStyle/>
          <a:p>
            <a:r>
              <a:rPr lang="en-GB" dirty="0"/>
              <a:t>What gets reported?</a:t>
            </a:r>
          </a:p>
        </p:txBody>
      </p:sp>
      <p:sp>
        <p:nvSpPr>
          <p:cNvPr id="6" name="Text Placeholder 5">
            <a:extLst>
              <a:ext uri="{FF2B5EF4-FFF2-40B4-BE49-F238E27FC236}">
                <a16:creationId xmlns:a16="http://schemas.microsoft.com/office/drawing/2014/main" id="{6CE1A393-1ED0-42C4-9AA2-26A27D41EE19}"/>
              </a:ext>
            </a:extLst>
          </p:cNvPr>
          <p:cNvSpPr>
            <a:spLocks noGrp="1"/>
          </p:cNvSpPr>
          <p:nvPr>
            <p:ph type="body" sz="quarter" idx="11"/>
          </p:nvPr>
        </p:nvSpPr>
        <p:spPr>
          <a:xfrm>
            <a:off x="1995375" y="1838961"/>
            <a:ext cx="9343185" cy="4422502"/>
          </a:xfrm>
        </p:spPr>
        <p:txBody>
          <a:bodyPr>
            <a:normAutofit fontScale="92500" lnSpcReduction="10000"/>
          </a:bodyPr>
          <a:lstStyle/>
          <a:p>
            <a:pPr marL="285750" indent="-285750">
              <a:buFont typeface="Arial" panose="020B0604020202020204" pitchFamily="34" charset="0"/>
              <a:buChar char="•"/>
            </a:pPr>
            <a:r>
              <a:rPr lang="en-GB" b="1" dirty="0"/>
              <a:t>Gender Pay Gap</a:t>
            </a:r>
          </a:p>
          <a:p>
            <a:pPr marL="742950" lvl="1" indent="-285750">
              <a:buFont typeface="Wingdings" panose="05000000000000000000" pitchFamily="2" charset="2"/>
              <a:buChar char="ü"/>
            </a:pPr>
            <a:r>
              <a:rPr lang="en-GB" dirty="0"/>
              <a:t>Pay information reported is a snapshot from April 2023 </a:t>
            </a:r>
          </a:p>
          <a:p>
            <a:pPr marL="742950" lvl="1" indent="-285750">
              <a:buFont typeface="Wingdings" panose="05000000000000000000" pitchFamily="2" charset="2"/>
              <a:buChar char="ü"/>
            </a:pPr>
            <a:r>
              <a:rPr lang="en-GB" dirty="0"/>
              <a:t>Reporting is done in aggregate and in pay quartiles per gender</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b="1" dirty="0"/>
              <a:t>Gender Bonus Gap</a:t>
            </a:r>
          </a:p>
          <a:p>
            <a:pPr marL="742950" lvl="1" indent="-285750">
              <a:buFont typeface="Wingdings" panose="05000000000000000000" pitchFamily="2" charset="2"/>
              <a:buChar char="ü"/>
            </a:pPr>
            <a:r>
              <a:rPr lang="en-GB" dirty="0"/>
              <a:t>Bonus information includes all payments (including sales commissions, show bonuses and bonuses) made in the preceding 12 months (April 2022-March 2023)</a:t>
            </a:r>
          </a:p>
          <a:p>
            <a:pPr marL="742950" lvl="1" indent="-285750">
              <a:buFont typeface="Wingdings" panose="05000000000000000000" pitchFamily="2" charset="2"/>
              <a:buChar char="ü"/>
            </a:pPr>
            <a:r>
              <a:rPr lang="en-GB" dirty="0"/>
              <a:t>Proportion of men and women receiving a bonus</a:t>
            </a:r>
          </a:p>
          <a:p>
            <a:endParaRPr lang="en-GB" b="1" dirty="0"/>
          </a:p>
          <a:p>
            <a:pPr marL="285750" indent="-285750">
              <a:buFont typeface="Arial" panose="020B0604020202020204" pitchFamily="34" charset="0"/>
              <a:buChar char="•"/>
            </a:pPr>
            <a:r>
              <a:rPr lang="en-GB" b="1" dirty="0"/>
              <a:t>Mean vs Median Gaps</a:t>
            </a:r>
          </a:p>
          <a:p>
            <a:pPr marL="742950" lvl="1" indent="-285750">
              <a:buFont typeface="Wingdings" panose="05000000000000000000" pitchFamily="2" charset="2"/>
              <a:buChar char="ü"/>
            </a:pPr>
            <a:r>
              <a:rPr lang="en-GB" dirty="0"/>
              <a:t>Mean = average; can be skewed by any outliers at the top or bottom of the sample</a:t>
            </a:r>
          </a:p>
          <a:p>
            <a:pPr marL="742950" lvl="1" indent="-285750">
              <a:buFont typeface="Wingdings" panose="05000000000000000000" pitchFamily="2" charset="2"/>
              <a:buChar char="ü"/>
            </a:pPr>
            <a:r>
              <a:rPr lang="en-GB" dirty="0"/>
              <a:t>Median = middle value; looks at the ‘central tendency’ of the sample</a:t>
            </a:r>
          </a:p>
          <a:p>
            <a:pPr marL="742950" lvl="1" indent="-285750">
              <a:buFont typeface="Wingdings" panose="05000000000000000000" pitchFamily="2" charset="2"/>
              <a:buChar char="ü"/>
            </a:pPr>
            <a:r>
              <a:rPr lang="en-GB" dirty="0"/>
              <a:t>Complementary metrics that illustrate different aspects of the pay distribution across the organisation.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56035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0C20B95-154E-4D69-B864-D66EB03EA2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8682" y="1118688"/>
            <a:ext cx="5954499" cy="202743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251760F5-B178-4B6B-8CF7-966F954BFE8C}"/>
              </a:ext>
            </a:extLst>
          </p:cNvPr>
          <p:cNvSpPr>
            <a:spLocks noGrp="1"/>
          </p:cNvSpPr>
          <p:nvPr>
            <p:ph type="body" sz="quarter" idx="12"/>
          </p:nvPr>
        </p:nvSpPr>
        <p:spPr>
          <a:xfrm>
            <a:off x="4533576" y="482002"/>
            <a:ext cx="7508170" cy="572995"/>
          </a:xfrm>
        </p:spPr>
        <p:txBody>
          <a:bodyPr/>
          <a:lstStyle/>
          <a:p>
            <a:r>
              <a:rPr lang="en-GB" dirty="0"/>
              <a:t>2023 Figures</a:t>
            </a:r>
            <a:r>
              <a:rPr lang="en-GB" baseline="30000" dirty="0"/>
              <a:t>1</a:t>
            </a:r>
            <a:r>
              <a:rPr lang="en-GB" dirty="0"/>
              <a:t> to be reported vs. 2022 &amp; 21</a:t>
            </a:r>
          </a:p>
        </p:txBody>
      </p:sp>
      <p:sp>
        <p:nvSpPr>
          <p:cNvPr id="4" name="Text Placeholder 3">
            <a:extLst>
              <a:ext uri="{FF2B5EF4-FFF2-40B4-BE49-F238E27FC236}">
                <a16:creationId xmlns:a16="http://schemas.microsoft.com/office/drawing/2014/main" id="{B141E4AD-96F4-467B-A850-AEF05CFEAC46}"/>
              </a:ext>
            </a:extLst>
          </p:cNvPr>
          <p:cNvSpPr>
            <a:spLocks noGrp="1"/>
          </p:cNvSpPr>
          <p:nvPr>
            <p:ph type="body" idx="1"/>
          </p:nvPr>
        </p:nvSpPr>
        <p:spPr>
          <a:xfrm>
            <a:off x="1023256" y="1099061"/>
            <a:ext cx="3627740" cy="366589"/>
          </a:xfrm>
        </p:spPr>
        <p:txBody>
          <a:bodyPr/>
          <a:lstStyle/>
          <a:p>
            <a:r>
              <a:rPr lang="en-GB" sz="1800" dirty="0"/>
              <a:t>Pay Gap</a:t>
            </a:r>
          </a:p>
        </p:txBody>
      </p:sp>
      <p:graphicFrame>
        <p:nvGraphicFramePr>
          <p:cNvPr id="18" name="Table 17">
            <a:extLst>
              <a:ext uri="{FF2B5EF4-FFF2-40B4-BE49-F238E27FC236}">
                <a16:creationId xmlns:a16="http://schemas.microsoft.com/office/drawing/2014/main" id="{0B692B3A-031B-47FE-BAC6-4F26900257DF}"/>
              </a:ext>
            </a:extLst>
          </p:cNvPr>
          <p:cNvGraphicFramePr>
            <a:graphicFrameLocks noGrp="1"/>
          </p:cNvGraphicFramePr>
          <p:nvPr>
            <p:extLst>
              <p:ext uri="{D42A27DB-BD31-4B8C-83A1-F6EECF244321}">
                <p14:modId xmlns:p14="http://schemas.microsoft.com/office/powerpoint/2010/main" val="26003175"/>
              </p:ext>
            </p:extLst>
          </p:nvPr>
        </p:nvGraphicFramePr>
        <p:xfrm>
          <a:off x="786294" y="1452771"/>
          <a:ext cx="4815661" cy="1638098"/>
        </p:xfrm>
        <a:graphic>
          <a:graphicData uri="http://schemas.openxmlformats.org/drawingml/2006/table">
            <a:tbl>
              <a:tblPr/>
              <a:tblGrid>
                <a:gridCol w="2341525">
                  <a:extLst>
                    <a:ext uri="{9D8B030D-6E8A-4147-A177-3AD203B41FA5}">
                      <a16:colId xmlns:a16="http://schemas.microsoft.com/office/drawing/2014/main" val="2551902886"/>
                    </a:ext>
                  </a:extLst>
                </a:gridCol>
                <a:gridCol w="824712">
                  <a:extLst>
                    <a:ext uri="{9D8B030D-6E8A-4147-A177-3AD203B41FA5}">
                      <a16:colId xmlns:a16="http://schemas.microsoft.com/office/drawing/2014/main" val="59413927"/>
                    </a:ext>
                  </a:extLst>
                </a:gridCol>
                <a:gridCol w="824712">
                  <a:extLst>
                    <a:ext uri="{9D8B030D-6E8A-4147-A177-3AD203B41FA5}">
                      <a16:colId xmlns:a16="http://schemas.microsoft.com/office/drawing/2014/main" val="20002"/>
                    </a:ext>
                  </a:extLst>
                </a:gridCol>
                <a:gridCol w="824712">
                  <a:extLst>
                    <a:ext uri="{9D8B030D-6E8A-4147-A177-3AD203B41FA5}">
                      <a16:colId xmlns:a16="http://schemas.microsoft.com/office/drawing/2014/main" val="1375908924"/>
                    </a:ext>
                  </a:extLst>
                </a:gridCol>
              </a:tblGrid>
              <a:tr h="378793">
                <a:tc>
                  <a:txBody>
                    <a:bodyPr/>
                    <a:lstStyle/>
                    <a:p>
                      <a:pPr algn="l" fontAlgn="b"/>
                      <a:endParaRPr lang="en-GB" sz="1200" b="0" i="0" u="none" strike="noStrike" dirty="0">
                        <a:solidFill>
                          <a:srgbClr val="000000"/>
                        </a:solidFill>
                        <a:effectLst/>
                        <a:latin typeface="+mn-lt"/>
                      </a:endParaRPr>
                    </a:p>
                  </a:txBody>
                  <a:tcPr marL="9525" marR="9525" marT="9525" marB="0" anchor="b">
                    <a:lnL>
                      <a:noFill/>
                    </a:lnL>
                    <a:lnR>
                      <a:noFill/>
                    </a:lnR>
                    <a:lnT>
                      <a:noFill/>
                    </a:lnT>
                    <a:lnB>
                      <a:noFill/>
                    </a:lnB>
                  </a:tcPr>
                </a:tc>
                <a:tc>
                  <a:txBody>
                    <a:bodyPr/>
                    <a:lstStyle/>
                    <a:p>
                      <a:pPr algn="ctr" fontAlgn="b"/>
                      <a:r>
                        <a:rPr lang="en-GB" sz="1200" b="1" i="0" u="none" strike="noStrike" dirty="0">
                          <a:solidFill>
                            <a:srgbClr val="000000"/>
                          </a:solidFill>
                          <a:effectLst/>
                          <a:latin typeface="+mn-lt"/>
                        </a:rPr>
                        <a:t>2023</a:t>
                      </a:r>
                    </a:p>
                  </a:txBody>
                  <a:tcPr marL="9525" marR="9525" marT="9525" marB="0" anchor="b">
                    <a:lnL>
                      <a:noFill/>
                    </a:lnL>
                    <a:lnR>
                      <a:noFill/>
                    </a:lnR>
                    <a:lnT>
                      <a:noFill/>
                    </a:lnT>
                    <a:lnB>
                      <a:noFill/>
                    </a:lnB>
                  </a:tcPr>
                </a:tc>
                <a:tc>
                  <a:txBody>
                    <a:bodyPr/>
                    <a:lstStyle/>
                    <a:p>
                      <a:pPr algn="ctr" fontAlgn="b"/>
                      <a:r>
                        <a:rPr lang="en-GB" sz="1200" b="1" i="0" u="none" strike="noStrike" dirty="0">
                          <a:solidFill>
                            <a:srgbClr val="000000"/>
                          </a:solidFill>
                          <a:effectLst/>
                          <a:latin typeface="+mn-lt"/>
                        </a:rPr>
                        <a:t>2022</a:t>
                      </a:r>
                    </a:p>
                  </a:txBody>
                  <a:tcPr marL="9525" marR="9525" marT="9525" marB="0" anchor="b">
                    <a:lnL>
                      <a:noFill/>
                    </a:lnL>
                    <a:lnR>
                      <a:noFill/>
                    </a:lnR>
                    <a:lnT>
                      <a:noFill/>
                    </a:lnT>
                    <a:lnB>
                      <a:noFill/>
                    </a:lnB>
                    <a:noFill/>
                  </a:tcPr>
                </a:tc>
                <a:tc>
                  <a:txBody>
                    <a:bodyPr/>
                    <a:lstStyle/>
                    <a:p>
                      <a:pPr algn="ctr" fontAlgn="b"/>
                      <a:r>
                        <a:rPr lang="en-GB" sz="1200" b="1" i="0" u="none" strike="noStrike" dirty="0">
                          <a:solidFill>
                            <a:srgbClr val="000000"/>
                          </a:solidFill>
                          <a:effectLst/>
                          <a:latin typeface="+mn-lt"/>
                        </a:rPr>
                        <a:t>2021</a:t>
                      </a:r>
                    </a:p>
                  </a:txBody>
                  <a:tcPr marL="9525" marR="9525" marT="9525" marB="0" anchor="b">
                    <a:lnL>
                      <a:noFill/>
                    </a:lnL>
                    <a:lnR>
                      <a:noFill/>
                    </a:lnR>
                    <a:lnT>
                      <a:noFill/>
                    </a:lnT>
                    <a:lnB>
                      <a:noFill/>
                    </a:lnB>
                  </a:tcPr>
                </a:tc>
                <a:extLst>
                  <a:ext uri="{0D108BD9-81ED-4DB2-BD59-A6C34878D82A}">
                    <a16:rowId xmlns:a16="http://schemas.microsoft.com/office/drawing/2014/main" val="2384189590"/>
                  </a:ext>
                </a:extLst>
              </a:tr>
              <a:tr h="501719">
                <a:tc>
                  <a:txBody>
                    <a:bodyPr/>
                    <a:lstStyle/>
                    <a:p>
                      <a:pPr algn="l" fontAlgn="b"/>
                      <a:r>
                        <a:rPr lang="en-GB" sz="1200" b="1" i="0" u="none" strike="noStrike" dirty="0">
                          <a:solidFill>
                            <a:srgbClr val="000000"/>
                          </a:solidFill>
                          <a:effectLst/>
                          <a:latin typeface="+mn-lt"/>
                        </a:rPr>
                        <a:t>ATG Median Gender Pay Gap</a:t>
                      </a:r>
                      <a:r>
                        <a:rPr lang="en-GB" sz="1200" b="1" i="0" u="none" strike="noStrike" baseline="30000" dirty="0">
                          <a:solidFill>
                            <a:srgbClr val="000000"/>
                          </a:solidFill>
                          <a:effectLst/>
                          <a:latin typeface="+mn-lt"/>
                        </a:rPr>
                        <a:t>2</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1.7%</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1.1%</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14.3%</a:t>
                      </a:r>
                    </a:p>
                  </a:txBody>
                  <a:tcPr marL="9525" marR="9525" marT="9525" marB="0" anchor="b">
                    <a:lnL>
                      <a:noFill/>
                    </a:lnL>
                    <a:lnR>
                      <a:noFill/>
                    </a:lnR>
                    <a:lnT>
                      <a:noFill/>
                    </a:lnT>
                    <a:lnB>
                      <a:noFill/>
                    </a:lnB>
                  </a:tcPr>
                </a:tc>
                <a:extLst>
                  <a:ext uri="{0D108BD9-81ED-4DB2-BD59-A6C34878D82A}">
                    <a16:rowId xmlns:a16="http://schemas.microsoft.com/office/drawing/2014/main" val="133274129"/>
                  </a:ext>
                </a:extLst>
              </a:tr>
              <a:tr h="378793">
                <a:tc>
                  <a:txBody>
                    <a:bodyPr/>
                    <a:lstStyle/>
                    <a:p>
                      <a:pPr algn="l" fontAlgn="b"/>
                      <a:r>
                        <a:rPr lang="en-GB" sz="1200" b="1" i="0" u="none" strike="noStrike" dirty="0">
                          <a:solidFill>
                            <a:srgbClr val="000000"/>
                          </a:solidFill>
                          <a:effectLst/>
                          <a:latin typeface="+mn-lt"/>
                        </a:rPr>
                        <a:t>ATG Mean Gender Pay Gap</a:t>
                      </a:r>
                      <a:r>
                        <a:rPr lang="en-GB" sz="1200" b="1" i="0" u="none" strike="noStrike" baseline="30000" dirty="0">
                          <a:solidFill>
                            <a:srgbClr val="000000"/>
                          </a:solidFill>
                          <a:effectLst/>
                          <a:latin typeface="+mn-lt"/>
                        </a:rPr>
                        <a:t>3</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13.2%</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10.4%</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21.1%</a:t>
                      </a:r>
                    </a:p>
                  </a:txBody>
                  <a:tcPr marL="9525" marR="9525" marT="9525" marB="0" anchor="b">
                    <a:lnL>
                      <a:noFill/>
                    </a:lnL>
                    <a:lnR>
                      <a:noFill/>
                    </a:lnR>
                    <a:lnT>
                      <a:noFill/>
                    </a:lnT>
                    <a:lnB>
                      <a:noFill/>
                    </a:lnB>
                  </a:tcPr>
                </a:tc>
                <a:extLst>
                  <a:ext uri="{0D108BD9-81ED-4DB2-BD59-A6C34878D82A}">
                    <a16:rowId xmlns:a16="http://schemas.microsoft.com/office/drawing/2014/main" val="3504665703"/>
                  </a:ext>
                </a:extLst>
              </a:tr>
              <a:tr h="378793">
                <a:tc>
                  <a:txBody>
                    <a:bodyPr/>
                    <a:lstStyle/>
                    <a:p>
                      <a:pPr algn="l" fontAlgn="b"/>
                      <a:r>
                        <a:rPr lang="nl-NL" sz="1200" b="1" i="1" u="none" strike="noStrike" dirty="0">
                          <a:solidFill>
                            <a:srgbClr val="000000"/>
                          </a:solidFill>
                          <a:effectLst/>
                          <a:latin typeface="+mn-lt"/>
                        </a:rPr>
                        <a:t>UK Median Gender Pay Gap</a:t>
                      </a:r>
                      <a:r>
                        <a:rPr lang="en-GB" sz="1200" b="0" i="1" u="none" strike="noStrike" baseline="30000" dirty="0">
                          <a:solidFill>
                            <a:srgbClr val="000000"/>
                          </a:solidFill>
                          <a:effectLst/>
                          <a:latin typeface="+mn-lt"/>
                        </a:rPr>
                        <a:t>4</a:t>
                      </a:r>
                      <a:r>
                        <a:rPr lang="nl-NL" sz="1200" b="1" i="1" u="none" strike="noStrike" dirty="0">
                          <a:solidFill>
                            <a:srgbClr val="000000"/>
                          </a:solidFill>
                          <a:effectLst/>
                          <a:latin typeface="+mn-lt"/>
                        </a:rPr>
                        <a:t> </a:t>
                      </a:r>
                    </a:p>
                  </a:txBody>
                  <a:tcPr marL="9525" marR="9525" marT="9525" marB="0" anchor="b">
                    <a:lnL>
                      <a:noFill/>
                    </a:lnL>
                    <a:lnR>
                      <a:noFill/>
                    </a:lnR>
                    <a:lnT>
                      <a:noFill/>
                    </a:lnT>
                    <a:lnB>
                      <a:noFill/>
                    </a:lnB>
                  </a:tcPr>
                </a:tc>
                <a:tc>
                  <a:txBody>
                    <a:bodyPr/>
                    <a:lstStyle/>
                    <a:p>
                      <a:pPr algn="ctr" fontAlgn="b"/>
                      <a:r>
                        <a:rPr lang="en-GB" sz="1200" b="0" i="1" u="none" strike="noStrike" dirty="0">
                          <a:solidFill>
                            <a:srgbClr val="000000"/>
                          </a:solidFill>
                          <a:effectLst/>
                          <a:latin typeface="+mn-lt"/>
                        </a:rPr>
                        <a:t>14.3%</a:t>
                      </a:r>
                    </a:p>
                  </a:txBody>
                  <a:tcPr marL="9525" marR="9525" marT="9525" marB="0" anchor="b">
                    <a:lnL>
                      <a:noFill/>
                    </a:lnL>
                    <a:lnR>
                      <a:noFill/>
                    </a:lnR>
                    <a:lnT>
                      <a:noFill/>
                    </a:lnT>
                    <a:lnB>
                      <a:noFill/>
                    </a:lnB>
                  </a:tcPr>
                </a:tc>
                <a:tc>
                  <a:txBody>
                    <a:bodyPr/>
                    <a:lstStyle/>
                    <a:p>
                      <a:pPr algn="ctr" fontAlgn="b"/>
                      <a:r>
                        <a:rPr lang="en-GB" sz="1200" b="0" i="1" u="none" strike="noStrike" dirty="0">
                          <a:solidFill>
                            <a:srgbClr val="000000"/>
                          </a:solidFill>
                          <a:effectLst/>
                          <a:latin typeface="+mn-lt"/>
                        </a:rPr>
                        <a:t>14.9%</a:t>
                      </a:r>
                    </a:p>
                  </a:txBody>
                  <a:tcPr marL="9525" marR="9525" marT="9525" marB="0" anchor="b">
                    <a:lnL>
                      <a:noFill/>
                    </a:lnL>
                    <a:lnR>
                      <a:noFill/>
                    </a:lnR>
                    <a:lnT>
                      <a:noFill/>
                    </a:lnT>
                    <a:lnB>
                      <a:noFill/>
                    </a:lnB>
                    <a:noFill/>
                  </a:tcPr>
                </a:tc>
                <a:tc>
                  <a:txBody>
                    <a:bodyPr/>
                    <a:lstStyle/>
                    <a:p>
                      <a:pPr algn="ctr" fontAlgn="b"/>
                      <a:r>
                        <a:rPr lang="en-GB" sz="1200" b="0" i="1" u="none" strike="noStrike" dirty="0">
                          <a:solidFill>
                            <a:srgbClr val="000000"/>
                          </a:solidFill>
                          <a:effectLst/>
                          <a:latin typeface="+mn-lt"/>
                        </a:rPr>
                        <a:t>15.1%</a:t>
                      </a:r>
                    </a:p>
                  </a:txBody>
                  <a:tcPr marL="9525" marR="9525" marT="9525" marB="0" anchor="b">
                    <a:lnL>
                      <a:noFill/>
                    </a:lnL>
                    <a:lnR>
                      <a:noFill/>
                    </a:lnR>
                    <a:lnT>
                      <a:noFill/>
                    </a:lnT>
                    <a:lnB>
                      <a:noFill/>
                    </a:lnB>
                  </a:tcPr>
                </a:tc>
                <a:extLst>
                  <a:ext uri="{0D108BD9-81ED-4DB2-BD59-A6C34878D82A}">
                    <a16:rowId xmlns:a16="http://schemas.microsoft.com/office/drawing/2014/main" val="2195504686"/>
                  </a:ext>
                </a:extLst>
              </a:tr>
            </a:tbl>
          </a:graphicData>
        </a:graphic>
      </p:graphicFrame>
      <p:sp>
        <p:nvSpPr>
          <p:cNvPr id="6" name="TextBox 5"/>
          <p:cNvSpPr txBox="1"/>
          <p:nvPr/>
        </p:nvSpPr>
        <p:spPr>
          <a:xfrm>
            <a:off x="392188" y="3263378"/>
            <a:ext cx="11649558" cy="2339102"/>
          </a:xfrm>
          <a:prstGeom prst="rect">
            <a:avLst/>
          </a:prstGeom>
          <a:noFill/>
          <a:ln w="28575">
            <a:solidFill>
              <a:srgbClr val="00B0F0"/>
            </a:solidFill>
          </a:ln>
        </p:spPr>
        <p:txBody>
          <a:bodyPr wrap="square" lIns="91440" tIns="45720" rIns="91440" bIns="45720" rtlCol="0" anchor="t">
            <a:spAutoFit/>
          </a:bodyPr>
          <a:lstStyle/>
          <a:p>
            <a:r>
              <a:rPr lang="en-GB" sz="1600" b="1" dirty="0">
                <a:solidFill>
                  <a:srgbClr val="00B0F0"/>
                </a:solidFill>
              </a:rPr>
              <a:t>To note…</a:t>
            </a:r>
          </a:p>
          <a:p>
            <a:pPr algn="just"/>
            <a:endParaRPr lang="en-GB" sz="600" dirty="0"/>
          </a:p>
          <a:p>
            <a:pPr algn="just"/>
            <a:r>
              <a:rPr lang="en-GB" sz="1200" baseline="30000" dirty="0"/>
              <a:t>1. </a:t>
            </a:r>
            <a:r>
              <a:rPr lang="en-GB" sz="1200" dirty="0"/>
              <a:t>This reporting period represents qualifying pay from 3,660 people.  As this slide contains information that exceeds our statutory reporting requirements, it is for internal use only.  </a:t>
            </a:r>
            <a:endParaRPr lang="en-GB" sz="1000" dirty="0">
              <a:highlight>
                <a:srgbClr val="FFFF00"/>
              </a:highlight>
            </a:endParaRPr>
          </a:p>
          <a:p>
            <a:pPr algn="just"/>
            <a:endParaRPr lang="en-GB" sz="1200" dirty="0"/>
          </a:p>
          <a:p>
            <a:pPr algn="just"/>
            <a:r>
              <a:rPr lang="en-GB" sz="1200" baseline="30000" dirty="0"/>
              <a:t>2. </a:t>
            </a:r>
            <a:r>
              <a:rPr lang="en-GB" sz="1200" dirty="0"/>
              <a:t>Our </a:t>
            </a:r>
            <a:r>
              <a:rPr lang="en-GB" sz="1200" b="1" dirty="0"/>
              <a:t>median Gender Pay Gap is now 1.7%,</a:t>
            </a:r>
            <a:r>
              <a:rPr lang="en-GB" sz="1200" dirty="0"/>
              <a:t> against a national average of 14.3%.  We are back to close to pre-pandemic, 2019 levels.  Although this is mostly driven by the fact a large proportion of our workforce is on set pay grades, it also reflects the reality that </a:t>
            </a:r>
            <a:r>
              <a:rPr lang="en-GB" sz="1200" b="1" dirty="0"/>
              <a:t>women are well represented at all levels of our company</a:t>
            </a:r>
            <a:r>
              <a:rPr lang="en-GB" sz="1200" dirty="0"/>
              <a:t>. We have more women in the company overall, and a </a:t>
            </a:r>
            <a:r>
              <a:rPr lang="en-GB" sz="1200" b="1" dirty="0"/>
              <a:t>nearly equal split of men and women in the top pay quartile</a:t>
            </a:r>
            <a:r>
              <a:rPr lang="en-GB" sz="1200" dirty="0"/>
              <a:t>.</a:t>
            </a:r>
          </a:p>
          <a:p>
            <a:pPr algn="just"/>
            <a:endParaRPr lang="en-GB" sz="1200" dirty="0"/>
          </a:p>
          <a:p>
            <a:pPr algn="just"/>
            <a:r>
              <a:rPr lang="en-GB" sz="1200" baseline="30000" dirty="0"/>
              <a:t>3. </a:t>
            </a:r>
            <a:r>
              <a:rPr lang="en-GB" sz="1200" dirty="0"/>
              <a:t>Our </a:t>
            </a:r>
            <a:r>
              <a:rPr lang="en-GB" sz="1200" b="1" dirty="0"/>
              <a:t>mean Gender Pay Gap is 13.2%</a:t>
            </a:r>
            <a:r>
              <a:rPr lang="en-GB" sz="1200" dirty="0"/>
              <a:t>, slightly up from recent levels.  Further analysis shows that there is no gender pay gap in the bottom 3 quartiles of the company, and in fact a gap only starts to appear amongst the top 2% of highest paid employees (e.g. top 57 employees, with a 61-39 male-female split and a 11% mean pay gap).</a:t>
            </a:r>
          </a:p>
          <a:p>
            <a:pPr algn="just"/>
            <a:endParaRPr lang="en-GB" sz="400" dirty="0">
              <a:highlight>
                <a:srgbClr val="FFFF00"/>
              </a:highlight>
            </a:endParaRPr>
          </a:p>
        </p:txBody>
      </p:sp>
      <p:sp>
        <p:nvSpPr>
          <p:cNvPr id="8" name="Rectangle 7"/>
          <p:cNvSpPr/>
          <p:nvPr/>
        </p:nvSpPr>
        <p:spPr>
          <a:xfrm>
            <a:off x="392188" y="1085297"/>
            <a:ext cx="11649558" cy="2114390"/>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C6E899B-C451-4A83-BF27-DF23C3FA6F6E}"/>
              </a:ext>
            </a:extLst>
          </p:cNvPr>
          <p:cNvSpPr txBox="1"/>
          <p:nvPr/>
        </p:nvSpPr>
        <p:spPr>
          <a:xfrm>
            <a:off x="566058" y="6490507"/>
            <a:ext cx="9875520" cy="230832"/>
          </a:xfrm>
          <a:prstGeom prst="rect">
            <a:avLst/>
          </a:prstGeom>
          <a:noFill/>
        </p:spPr>
        <p:txBody>
          <a:bodyPr wrap="square" rtlCol="0">
            <a:spAutoFit/>
          </a:bodyPr>
          <a:lstStyle/>
          <a:p>
            <a:r>
              <a:rPr lang="en-GB" sz="900" baseline="30000" dirty="0"/>
              <a:t>4</a:t>
            </a:r>
            <a:r>
              <a:rPr lang="en-GB" sz="900" dirty="0"/>
              <a:t> Office of National Statistics - </a:t>
            </a:r>
            <a:r>
              <a:rPr lang="en-GB" sz="900" dirty="0">
                <a:hlinkClick r:id="rId3"/>
              </a:rPr>
              <a:t>Gender pay gap in the UK - Office for National Statistics (ons.gov.uk)</a:t>
            </a:r>
            <a:endParaRPr lang="en-GB" sz="900" dirty="0"/>
          </a:p>
        </p:txBody>
      </p:sp>
      <p:pic>
        <p:nvPicPr>
          <p:cNvPr id="2" name="Picture 1">
            <a:extLst>
              <a:ext uri="{FF2B5EF4-FFF2-40B4-BE49-F238E27FC236}">
                <a16:creationId xmlns:a16="http://schemas.microsoft.com/office/drawing/2014/main" id="{5B080EB4-EA45-9DB9-290B-79C68B9697FD}"/>
              </a:ext>
            </a:extLst>
          </p:cNvPr>
          <p:cNvPicPr>
            <a:picLocks noChangeAspect="1"/>
          </p:cNvPicPr>
          <p:nvPr/>
        </p:nvPicPr>
        <p:blipFill rotWithShape="1">
          <a:blip r:embed="rId4"/>
          <a:srcRect l="96099"/>
          <a:stretch/>
        </p:blipFill>
        <p:spPr>
          <a:xfrm>
            <a:off x="11148449" y="1279854"/>
            <a:ext cx="222328" cy="1919833"/>
          </a:xfrm>
          <a:prstGeom prst="rect">
            <a:avLst/>
          </a:prstGeom>
        </p:spPr>
      </p:pic>
    </p:spTree>
    <p:extLst>
      <p:ext uri="{BB962C8B-B14F-4D97-AF65-F5344CB8AC3E}">
        <p14:creationId xmlns:p14="http://schemas.microsoft.com/office/powerpoint/2010/main" val="213945401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51760F5-B178-4B6B-8CF7-966F954BFE8C}"/>
              </a:ext>
            </a:extLst>
          </p:cNvPr>
          <p:cNvSpPr>
            <a:spLocks noGrp="1"/>
          </p:cNvSpPr>
          <p:nvPr>
            <p:ph type="body" sz="quarter" idx="12"/>
          </p:nvPr>
        </p:nvSpPr>
        <p:spPr>
          <a:xfrm>
            <a:off x="4533576" y="482002"/>
            <a:ext cx="7508170" cy="572995"/>
          </a:xfrm>
        </p:spPr>
        <p:txBody>
          <a:bodyPr/>
          <a:lstStyle/>
          <a:p>
            <a:r>
              <a:rPr lang="en-GB" dirty="0"/>
              <a:t>2023 Figures</a:t>
            </a:r>
            <a:r>
              <a:rPr lang="en-GB" baseline="30000" dirty="0"/>
              <a:t>1</a:t>
            </a:r>
            <a:r>
              <a:rPr lang="en-GB" dirty="0"/>
              <a:t> to be reported vs. 2021 &amp; 22</a:t>
            </a:r>
          </a:p>
        </p:txBody>
      </p:sp>
      <p:sp>
        <p:nvSpPr>
          <p:cNvPr id="4" name="Text Placeholder 3">
            <a:extLst>
              <a:ext uri="{FF2B5EF4-FFF2-40B4-BE49-F238E27FC236}">
                <a16:creationId xmlns:a16="http://schemas.microsoft.com/office/drawing/2014/main" id="{B141E4AD-96F4-467B-A850-AEF05CFEAC46}"/>
              </a:ext>
            </a:extLst>
          </p:cNvPr>
          <p:cNvSpPr>
            <a:spLocks noGrp="1"/>
          </p:cNvSpPr>
          <p:nvPr>
            <p:ph type="body" idx="1"/>
          </p:nvPr>
        </p:nvSpPr>
        <p:spPr>
          <a:xfrm>
            <a:off x="1023256" y="1142606"/>
            <a:ext cx="3627740" cy="366589"/>
          </a:xfrm>
        </p:spPr>
        <p:txBody>
          <a:bodyPr/>
          <a:lstStyle/>
          <a:p>
            <a:r>
              <a:rPr lang="en-GB" sz="1800" dirty="0"/>
              <a:t>Bonus Gap</a:t>
            </a:r>
          </a:p>
        </p:txBody>
      </p:sp>
      <p:graphicFrame>
        <p:nvGraphicFramePr>
          <p:cNvPr id="26" name="Table 25">
            <a:extLst>
              <a:ext uri="{FF2B5EF4-FFF2-40B4-BE49-F238E27FC236}">
                <a16:creationId xmlns:a16="http://schemas.microsoft.com/office/drawing/2014/main" id="{42ABCAFA-A03B-4176-8CF3-711664F2C96A}"/>
              </a:ext>
            </a:extLst>
          </p:cNvPr>
          <p:cNvGraphicFramePr>
            <a:graphicFrameLocks noGrp="1"/>
          </p:cNvGraphicFramePr>
          <p:nvPr>
            <p:extLst>
              <p:ext uri="{D42A27DB-BD31-4B8C-83A1-F6EECF244321}">
                <p14:modId xmlns:p14="http://schemas.microsoft.com/office/powerpoint/2010/main" val="537940037"/>
              </p:ext>
            </p:extLst>
          </p:nvPr>
        </p:nvGraphicFramePr>
        <p:xfrm>
          <a:off x="553847" y="1311014"/>
          <a:ext cx="5897288" cy="1824676"/>
        </p:xfrm>
        <a:graphic>
          <a:graphicData uri="http://schemas.openxmlformats.org/drawingml/2006/table">
            <a:tbl>
              <a:tblPr/>
              <a:tblGrid>
                <a:gridCol w="3814317">
                  <a:extLst>
                    <a:ext uri="{9D8B030D-6E8A-4147-A177-3AD203B41FA5}">
                      <a16:colId xmlns:a16="http://schemas.microsoft.com/office/drawing/2014/main" val="1454020993"/>
                    </a:ext>
                  </a:extLst>
                </a:gridCol>
                <a:gridCol w="925765">
                  <a:extLst>
                    <a:ext uri="{9D8B030D-6E8A-4147-A177-3AD203B41FA5}">
                      <a16:colId xmlns:a16="http://schemas.microsoft.com/office/drawing/2014/main" val="914408303"/>
                    </a:ext>
                  </a:extLst>
                </a:gridCol>
                <a:gridCol w="558248">
                  <a:extLst>
                    <a:ext uri="{9D8B030D-6E8A-4147-A177-3AD203B41FA5}">
                      <a16:colId xmlns:a16="http://schemas.microsoft.com/office/drawing/2014/main" val="2121749482"/>
                    </a:ext>
                  </a:extLst>
                </a:gridCol>
                <a:gridCol w="598958">
                  <a:extLst>
                    <a:ext uri="{9D8B030D-6E8A-4147-A177-3AD203B41FA5}">
                      <a16:colId xmlns:a16="http://schemas.microsoft.com/office/drawing/2014/main" val="2953264260"/>
                    </a:ext>
                  </a:extLst>
                </a:gridCol>
              </a:tblGrid>
              <a:tr h="369227">
                <a:tc>
                  <a:txBody>
                    <a:bodyPr/>
                    <a:lstStyle/>
                    <a:p>
                      <a:pPr algn="l" fontAlgn="b"/>
                      <a:endParaRPr lang="en-GB" sz="1200" b="0" i="0" u="none" strike="noStrike" dirty="0">
                        <a:solidFill>
                          <a:srgbClr val="000000"/>
                        </a:solidFill>
                        <a:effectLst/>
                        <a:latin typeface="+mn-lt"/>
                      </a:endParaRPr>
                    </a:p>
                  </a:txBody>
                  <a:tcPr marL="9525" marR="9525" marT="9525" marB="0" anchor="b">
                    <a:lnL>
                      <a:noFill/>
                    </a:lnL>
                    <a:lnR>
                      <a:noFill/>
                    </a:lnR>
                    <a:lnT>
                      <a:noFill/>
                    </a:lnT>
                    <a:lnB>
                      <a:noFill/>
                    </a:lnB>
                  </a:tcPr>
                </a:tc>
                <a:tc>
                  <a:txBody>
                    <a:bodyPr/>
                    <a:lstStyle/>
                    <a:p>
                      <a:pPr algn="ctr" fontAlgn="b"/>
                      <a:r>
                        <a:rPr lang="en-GB" sz="1200" b="1" i="0" u="none" strike="noStrike" dirty="0">
                          <a:solidFill>
                            <a:srgbClr val="000000"/>
                          </a:solidFill>
                          <a:effectLst/>
                          <a:latin typeface="+mn-lt"/>
                        </a:rPr>
                        <a:t>2023</a:t>
                      </a:r>
                    </a:p>
                  </a:txBody>
                  <a:tcPr marL="9525" marR="9525" marT="9525" marB="0" anchor="b">
                    <a:lnL>
                      <a:noFill/>
                    </a:lnL>
                    <a:lnR>
                      <a:noFill/>
                    </a:lnR>
                    <a:lnT>
                      <a:noFill/>
                    </a:lnT>
                    <a:lnB>
                      <a:noFill/>
                    </a:lnB>
                  </a:tcPr>
                </a:tc>
                <a:tc>
                  <a:txBody>
                    <a:bodyPr/>
                    <a:lstStyle/>
                    <a:p>
                      <a:pPr algn="ctr" fontAlgn="b"/>
                      <a:r>
                        <a:rPr lang="en-GB" sz="1200" b="1" i="0" u="none" strike="noStrike" dirty="0">
                          <a:solidFill>
                            <a:srgbClr val="000000"/>
                          </a:solidFill>
                          <a:effectLst/>
                          <a:latin typeface="+mn-lt"/>
                        </a:rPr>
                        <a:t>2022</a:t>
                      </a:r>
                    </a:p>
                  </a:txBody>
                  <a:tcPr marL="9525" marR="9525" marT="9525" marB="0" anchor="b">
                    <a:lnL>
                      <a:noFill/>
                    </a:lnL>
                    <a:lnR>
                      <a:noFill/>
                    </a:lnR>
                    <a:lnT>
                      <a:noFill/>
                    </a:lnT>
                    <a:lnB>
                      <a:noFill/>
                    </a:lnB>
                    <a:noFill/>
                  </a:tcPr>
                </a:tc>
                <a:tc>
                  <a:txBody>
                    <a:bodyPr/>
                    <a:lstStyle/>
                    <a:p>
                      <a:pPr algn="ctr" fontAlgn="b"/>
                      <a:r>
                        <a:rPr lang="en-GB" sz="1200" b="1" i="0" u="none" strike="noStrike" dirty="0">
                          <a:solidFill>
                            <a:srgbClr val="000000"/>
                          </a:solidFill>
                          <a:effectLst/>
                          <a:latin typeface="+mn-lt"/>
                        </a:rPr>
                        <a:t>2021</a:t>
                      </a:r>
                    </a:p>
                  </a:txBody>
                  <a:tcPr marL="9525" marR="9525" marT="9525" marB="0" anchor="b">
                    <a:lnL>
                      <a:noFill/>
                    </a:lnL>
                    <a:lnR>
                      <a:noFill/>
                    </a:lnR>
                    <a:lnT>
                      <a:noFill/>
                    </a:lnT>
                    <a:lnB>
                      <a:noFill/>
                    </a:lnB>
                  </a:tcPr>
                </a:tc>
                <a:extLst>
                  <a:ext uri="{0D108BD9-81ED-4DB2-BD59-A6C34878D82A}">
                    <a16:rowId xmlns:a16="http://schemas.microsoft.com/office/drawing/2014/main" val="3797298083"/>
                  </a:ext>
                </a:extLst>
              </a:tr>
              <a:tr h="311972">
                <a:tc>
                  <a:txBody>
                    <a:bodyPr/>
                    <a:lstStyle/>
                    <a:p>
                      <a:pPr algn="l" fontAlgn="b"/>
                      <a:r>
                        <a:rPr lang="en-GB" sz="1200" b="1" i="0" u="none" strike="noStrike" dirty="0">
                          <a:solidFill>
                            <a:srgbClr val="000000"/>
                          </a:solidFill>
                          <a:effectLst/>
                          <a:latin typeface="+mn-lt"/>
                        </a:rPr>
                        <a:t>Median Gender Bonus Gap</a:t>
                      </a:r>
                      <a:r>
                        <a:rPr lang="en-GB" sz="1200" b="1" i="0" u="none" strike="noStrike" baseline="30000" dirty="0">
                          <a:solidFill>
                            <a:srgbClr val="000000"/>
                          </a:solidFill>
                          <a:effectLst/>
                          <a:latin typeface="+mn-lt"/>
                        </a:rPr>
                        <a:t>2</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0%</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10%</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-108%</a:t>
                      </a:r>
                    </a:p>
                  </a:txBody>
                  <a:tcPr marL="9525" marR="9525" marT="9525" marB="0" anchor="b">
                    <a:lnL>
                      <a:noFill/>
                    </a:lnL>
                    <a:lnR>
                      <a:noFill/>
                    </a:lnR>
                    <a:lnT>
                      <a:noFill/>
                    </a:lnT>
                    <a:lnB>
                      <a:noFill/>
                    </a:lnB>
                  </a:tcPr>
                </a:tc>
                <a:extLst>
                  <a:ext uri="{0D108BD9-81ED-4DB2-BD59-A6C34878D82A}">
                    <a16:rowId xmlns:a16="http://schemas.microsoft.com/office/drawing/2014/main" val="2352572793"/>
                  </a:ext>
                </a:extLst>
              </a:tr>
              <a:tr h="402379">
                <a:tc>
                  <a:txBody>
                    <a:bodyPr/>
                    <a:lstStyle/>
                    <a:p>
                      <a:pPr algn="l" fontAlgn="b"/>
                      <a:r>
                        <a:rPr lang="en-GB" sz="1200" b="1" i="0" u="none" strike="noStrike" dirty="0">
                          <a:solidFill>
                            <a:srgbClr val="000000"/>
                          </a:solidFill>
                          <a:effectLst/>
                          <a:latin typeface="+mn-lt"/>
                        </a:rPr>
                        <a:t>Mean Gender Bonus Gap</a:t>
                      </a:r>
                      <a:r>
                        <a:rPr lang="en-GB" sz="1200" b="1" i="0" u="none" strike="noStrike" baseline="30000" dirty="0">
                          <a:solidFill>
                            <a:srgbClr val="000000"/>
                          </a:solidFill>
                          <a:effectLst/>
                          <a:latin typeface="+mn-lt"/>
                        </a:rPr>
                        <a:t>3</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75.8%/46.2%</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55.5%</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-50%</a:t>
                      </a:r>
                    </a:p>
                  </a:txBody>
                  <a:tcPr marL="9525" marR="9525" marT="9525" marB="0" anchor="b">
                    <a:lnL>
                      <a:noFill/>
                    </a:lnL>
                    <a:lnR>
                      <a:noFill/>
                    </a:lnR>
                    <a:lnT>
                      <a:noFill/>
                    </a:lnT>
                    <a:lnB>
                      <a:noFill/>
                    </a:lnB>
                  </a:tcPr>
                </a:tc>
                <a:extLst>
                  <a:ext uri="{0D108BD9-81ED-4DB2-BD59-A6C34878D82A}">
                    <a16:rowId xmlns:a16="http://schemas.microsoft.com/office/drawing/2014/main" val="4224968409"/>
                  </a:ext>
                </a:extLst>
              </a:tr>
              <a:tr h="378551">
                <a:tc>
                  <a:txBody>
                    <a:bodyPr/>
                    <a:lstStyle/>
                    <a:p>
                      <a:pPr algn="l" fontAlgn="b"/>
                      <a:r>
                        <a:rPr lang="en-GB" sz="1200" b="1" i="0" u="none" strike="noStrike" dirty="0">
                          <a:solidFill>
                            <a:srgbClr val="000000"/>
                          </a:solidFill>
                          <a:effectLst/>
                          <a:latin typeface="+mn-lt"/>
                        </a:rPr>
                        <a:t>Proportion of Males receiving a Bonus Payment</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11.7%</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46%</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2%</a:t>
                      </a:r>
                    </a:p>
                  </a:txBody>
                  <a:tcPr marL="9525" marR="9525" marT="9525" marB="0" anchor="b">
                    <a:lnL>
                      <a:noFill/>
                    </a:lnL>
                    <a:lnR>
                      <a:noFill/>
                    </a:lnR>
                    <a:lnT>
                      <a:noFill/>
                    </a:lnT>
                    <a:lnB>
                      <a:noFill/>
                    </a:lnB>
                  </a:tcPr>
                </a:tc>
                <a:extLst>
                  <a:ext uri="{0D108BD9-81ED-4DB2-BD59-A6C34878D82A}">
                    <a16:rowId xmlns:a16="http://schemas.microsoft.com/office/drawing/2014/main" val="703137701"/>
                  </a:ext>
                </a:extLst>
              </a:tr>
              <a:tr h="362547">
                <a:tc>
                  <a:txBody>
                    <a:bodyPr/>
                    <a:lstStyle/>
                    <a:p>
                      <a:pPr algn="l" fontAlgn="b"/>
                      <a:r>
                        <a:rPr lang="en-GB" sz="1200" b="1" i="0" u="none" strike="noStrike" dirty="0">
                          <a:solidFill>
                            <a:srgbClr val="000000"/>
                          </a:solidFill>
                          <a:effectLst/>
                          <a:latin typeface="+mn-lt"/>
                        </a:rPr>
                        <a:t>Proportion of Females receiving a Bonus Payment</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10.7%</a:t>
                      </a:r>
                    </a:p>
                  </a:txBody>
                  <a:tcPr marL="9525" marR="9525" marT="9525" marB="0" anchor="b">
                    <a:lnL>
                      <a:noFill/>
                    </a:lnL>
                    <a:lnR>
                      <a:noFill/>
                    </a:lnR>
                    <a:lnT>
                      <a:noFill/>
                    </a:lnT>
                    <a:lnB>
                      <a:noFill/>
                    </a:lnB>
                  </a:tcPr>
                </a:tc>
                <a:tc>
                  <a:txBody>
                    <a:bodyPr/>
                    <a:lstStyle/>
                    <a:p>
                      <a:pPr algn="ctr" fontAlgn="b"/>
                      <a:r>
                        <a:rPr lang="en-GB" sz="1200" b="0" i="0" u="none" strike="noStrike" dirty="0">
                          <a:solidFill>
                            <a:srgbClr val="000000"/>
                          </a:solidFill>
                          <a:effectLst/>
                          <a:latin typeface="+mn-lt"/>
                        </a:rPr>
                        <a:t>40%</a:t>
                      </a:r>
                    </a:p>
                  </a:txBody>
                  <a:tcPr marL="9525" marR="9525" marT="9525" marB="0" anchor="b">
                    <a:lnL>
                      <a:noFill/>
                    </a:lnL>
                    <a:lnR>
                      <a:noFill/>
                    </a:lnR>
                    <a:lnT>
                      <a:noFill/>
                    </a:lnT>
                    <a:lnB>
                      <a:noFill/>
                    </a:lnB>
                    <a:noFill/>
                  </a:tcPr>
                </a:tc>
                <a:tc>
                  <a:txBody>
                    <a:bodyPr/>
                    <a:lstStyle/>
                    <a:p>
                      <a:pPr algn="ctr" fontAlgn="b"/>
                      <a:r>
                        <a:rPr lang="en-GB" sz="1200" b="0" i="0" u="none" strike="noStrike" dirty="0">
                          <a:solidFill>
                            <a:srgbClr val="000000"/>
                          </a:solidFill>
                          <a:effectLst/>
                          <a:latin typeface="+mn-lt"/>
                        </a:rPr>
                        <a:t>2%</a:t>
                      </a:r>
                    </a:p>
                  </a:txBody>
                  <a:tcPr marL="9525" marR="9525" marT="9525" marB="0" anchor="b">
                    <a:lnL>
                      <a:noFill/>
                    </a:lnL>
                    <a:lnR>
                      <a:noFill/>
                    </a:lnR>
                    <a:lnT>
                      <a:noFill/>
                    </a:lnT>
                    <a:lnB>
                      <a:noFill/>
                    </a:lnB>
                  </a:tcPr>
                </a:tc>
                <a:extLst>
                  <a:ext uri="{0D108BD9-81ED-4DB2-BD59-A6C34878D82A}">
                    <a16:rowId xmlns:a16="http://schemas.microsoft.com/office/drawing/2014/main" val="3955676453"/>
                  </a:ext>
                </a:extLst>
              </a:tr>
            </a:tbl>
          </a:graphicData>
        </a:graphic>
      </p:graphicFrame>
      <p:sp>
        <p:nvSpPr>
          <p:cNvPr id="6" name="TextBox 5"/>
          <p:cNvSpPr txBox="1"/>
          <p:nvPr/>
        </p:nvSpPr>
        <p:spPr>
          <a:xfrm>
            <a:off x="392188" y="3306923"/>
            <a:ext cx="11649558" cy="2390398"/>
          </a:xfrm>
          <a:prstGeom prst="rect">
            <a:avLst/>
          </a:prstGeom>
          <a:noFill/>
          <a:ln w="28575">
            <a:solidFill>
              <a:srgbClr val="00B0F0"/>
            </a:solidFill>
          </a:ln>
        </p:spPr>
        <p:txBody>
          <a:bodyPr wrap="square" lIns="91440" tIns="45720" rIns="91440" bIns="45720" rtlCol="0" anchor="t">
            <a:spAutoFit/>
          </a:bodyPr>
          <a:lstStyle/>
          <a:p>
            <a:r>
              <a:rPr lang="en-GB" sz="1600" b="1" dirty="0">
                <a:solidFill>
                  <a:srgbClr val="00B0F0"/>
                </a:solidFill>
              </a:rPr>
              <a:t>To note…</a:t>
            </a:r>
          </a:p>
          <a:p>
            <a:pPr algn="just"/>
            <a:endParaRPr lang="en-GB" sz="600" dirty="0"/>
          </a:p>
          <a:p>
            <a:pPr algn="just"/>
            <a:r>
              <a:rPr lang="en-GB" sz="1200" baseline="30000" dirty="0"/>
              <a:t>1. </a:t>
            </a:r>
            <a:r>
              <a:rPr lang="en-GB" sz="1200" i="1" dirty="0"/>
              <a:t>This reporting period covers all payments (including sales commissions, show bonuses and bonuses) made between April 2022-March 2023. Over this period, 493 people received a qualifying bonus. As this slide contains information that exceeds our statutory reporting requirements, it is for internal use only. </a:t>
            </a:r>
          </a:p>
          <a:p>
            <a:pPr algn="just"/>
            <a:endParaRPr lang="en-GB" sz="1100" i="1" baseline="30000" dirty="0">
              <a:highlight>
                <a:srgbClr val="CCFFCC"/>
              </a:highlight>
            </a:endParaRPr>
          </a:p>
          <a:p>
            <a:pPr algn="just"/>
            <a:r>
              <a:rPr lang="en-GB" sz="1100" i="1" baseline="30000" dirty="0"/>
              <a:t>2.</a:t>
            </a:r>
            <a:r>
              <a:rPr lang="en-GB" sz="1200" i="1" dirty="0"/>
              <a:t> The </a:t>
            </a:r>
            <a:r>
              <a:rPr lang="en-GB" sz="1200" b="1" i="1" dirty="0"/>
              <a:t>Median gender bonus gap </a:t>
            </a:r>
            <a:r>
              <a:rPr lang="en-GB" sz="1200" i="1" dirty="0"/>
              <a:t>is 0% for this period, for the first time since we started reporting this gap.  </a:t>
            </a:r>
          </a:p>
          <a:p>
            <a:pPr algn="just"/>
            <a:endParaRPr lang="en-GB" sz="1200" i="1" dirty="0">
              <a:highlight>
                <a:srgbClr val="CCFFCC"/>
              </a:highlight>
            </a:endParaRPr>
          </a:p>
          <a:p>
            <a:pPr algn="just"/>
            <a:r>
              <a:rPr lang="en-GB" sz="1200" i="1" baseline="30000" dirty="0"/>
              <a:t>3.</a:t>
            </a:r>
            <a:r>
              <a:rPr lang="en-GB" sz="1200" i="1" dirty="0"/>
              <a:t> The </a:t>
            </a:r>
            <a:r>
              <a:rPr lang="en-GB" sz="1200" b="1" i="1" dirty="0"/>
              <a:t>Mean gender bonus gap </a:t>
            </a:r>
            <a:r>
              <a:rPr lang="en-GB" sz="1200" i="1" dirty="0"/>
              <a:t>of 75.8% represents an actual cash gap of £848.  These figures are skewed by 2 historical restructured share arrangements, which resulted in one-time payments required to be included in this calculation.  Excluding these, the mean gender bonus gap becomes 46.2%, which is an improvement on the previous year.  Continuing to exclude these payments, further analysis shows that mean bonus gaps in the bottom 3 quartiles range from -8% to 17% (equivalent to £44-£144 cash differentials), growing to 36% in the top quartile. </a:t>
            </a:r>
          </a:p>
          <a:p>
            <a:pPr algn="just"/>
            <a:endParaRPr lang="en-GB" sz="1200" dirty="0"/>
          </a:p>
        </p:txBody>
      </p:sp>
      <p:sp>
        <p:nvSpPr>
          <p:cNvPr id="8" name="Rectangle 7"/>
          <p:cNvSpPr/>
          <p:nvPr/>
        </p:nvSpPr>
        <p:spPr>
          <a:xfrm>
            <a:off x="392188" y="1128842"/>
            <a:ext cx="11649558" cy="2114390"/>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a:extLst>
              <a:ext uri="{FF2B5EF4-FFF2-40B4-BE49-F238E27FC236}">
                <a16:creationId xmlns:a16="http://schemas.microsoft.com/office/drawing/2014/main" id="{4DC895FD-E151-1956-65F2-EE58AD6A17A3}"/>
              </a:ext>
            </a:extLst>
          </p:cNvPr>
          <p:cNvPicPr>
            <a:picLocks noChangeAspect="1"/>
          </p:cNvPicPr>
          <p:nvPr/>
        </p:nvPicPr>
        <p:blipFill rotWithShape="1">
          <a:blip r:embed="rId2"/>
          <a:srcRect l="96099"/>
          <a:stretch/>
        </p:blipFill>
        <p:spPr>
          <a:xfrm>
            <a:off x="11668567" y="1279854"/>
            <a:ext cx="222328" cy="1919833"/>
          </a:xfrm>
          <a:prstGeom prst="rect">
            <a:avLst/>
          </a:prstGeom>
        </p:spPr>
      </p:pic>
      <p:pic>
        <p:nvPicPr>
          <p:cNvPr id="2" name="Picture 1">
            <a:extLst>
              <a:ext uri="{FF2B5EF4-FFF2-40B4-BE49-F238E27FC236}">
                <a16:creationId xmlns:a16="http://schemas.microsoft.com/office/drawing/2014/main" id="{0FE475A8-CBAE-D05C-D171-21FE9CDDF48A}"/>
              </a:ext>
            </a:extLst>
          </p:cNvPr>
          <p:cNvPicPr>
            <a:picLocks noChangeAspect="1"/>
          </p:cNvPicPr>
          <p:nvPr/>
        </p:nvPicPr>
        <p:blipFill>
          <a:blip r:embed="rId3"/>
          <a:stretch>
            <a:fillRect/>
          </a:stretch>
        </p:blipFill>
        <p:spPr>
          <a:xfrm>
            <a:off x="6920544" y="1256262"/>
            <a:ext cx="4597172" cy="1958933"/>
          </a:xfrm>
          <a:prstGeom prst="rect">
            <a:avLst/>
          </a:prstGeom>
        </p:spPr>
      </p:pic>
    </p:spTree>
    <p:extLst>
      <p:ext uri="{BB962C8B-B14F-4D97-AF65-F5344CB8AC3E}">
        <p14:creationId xmlns:p14="http://schemas.microsoft.com/office/powerpoint/2010/main" val="2665316263"/>
      </p:ext>
    </p:extLst>
  </p:cSld>
  <p:clrMapOvr>
    <a:masterClrMapping/>
  </p:clrMapOvr>
  <p:transition spd="slow">
    <p:push dir="u"/>
  </p:transition>
</p:sld>
</file>

<file path=ppt/theme/theme1.xml><?xml version="1.0" encoding="utf-8"?>
<a:theme xmlns:a="http://schemas.openxmlformats.org/drawingml/2006/main" name="ATG Title">
  <a:themeElements>
    <a:clrScheme name="Custom 2">
      <a:dk1>
        <a:srgbClr val="000000"/>
      </a:dk1>
      <a:lt1>
        <a:srgbClr val="FFFFFF"/>
      </a:lt1>
      <a:dk2>
        <a:srgbClr val="000000"/>
      </a:dk2>
      <a:lt2>
        <a:srgbClr val="F8F8F8"/>
      </a:lt2>
      <a:accent1>
        <a:srgbClr val="01AFEF"/>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resentation7" id="{6C9D6B3B-FAF9-2A4D-8716-BBC8E1637119}" vid="{4A7EA3EC-2205-984F-9A60-AC87BE84BEDE}"/>
    </a:ext>
  </a:extLst>
</a:theme>
</file>

<file path=ppt/theme/theme2.xml><?xml version="1.0" encoding="utf-8"?>
<a:theme xmlns:a="http://schemas.openxmlformats.org/drawingml/2006/main" name="ATG_Content">
  <a:themeElements>
    <a:clrScheme name="Custom 2">
      <a:dk1>
        <a:srgbClr val="000000"/>
      </a:dk1>
      <a:lt1>
        <a:srgbClr val="FFFFFF"/>
      </a:lt1>
      <a:dk2>
        <a:srgbClr val="000000"/>
      </a:dk2>
      <a:lt2>
        <a:srgbClr val="F8F8F8"/>
      </a:lt2>
      <a:accent1>
        <a:srgbClr val="01AFEF"/>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resentation7" id="{6C9D6B3B-FAF9-2A4D-8716-BBC8E1637119}" vid="{97154387-1954-6645-AF67-4F481067EB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179f44-a5b2-4882-9133-20df3647c107">
      <Terms xmlns="http://schemas.microsoft.com/office/infopath/2007/PartnerControls"/>
    </lcf76f155ced4ddcb4097134ff3c332f>
    <TaxCatchAll xmlns="d9b44820-efd5-4424-b2a2-c673f86744a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F5F084CB339A40BB48290938670169" ma:contentTypeVersion="18" ma:contentTypeDescription="Create a new document." ma:contentTypeScope="" ma:versionID="93bcc4e3278b15d22008060af14018de">
  <xsd:schema xmlns:xsd="http://www.w3.org/2001/XMLSchema" xmlns:xs="http://www.w3.org/2001/XMLSchema" xmlns:p="http://schemas.microsoft.com/office/2006/metadata/properties" xmlns:ns2="56179f44-a5b2-4882-9133-20df3647c107" xmlns:ns3="d9b44820-efd5-4424-b2a2-c673f86744a4" targetNamespace="http://schemas.microsoft.com/office/2006/metadata/properties" ma:root="true" ma:fieldsID="2592242e51c53a382461691cc25d759f" ns2:_="" ns3:_="">
    <xsd:import namespace="56179f44-a5b2-4882-9133-20df3647c107"/>
    <xsd:import namespace="d9b44820-efd5-4424-b2a2-c673f86744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179f44-a5b2-4882-9133-20df3647c1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8c75a57-6fb9-4853-a349-84ebd40f873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b44820-efd5-4424-b2a2-c673f86744a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23d2ddf-1aba-43ef-b913-6bffc1b8b7de}" ma:internalName="TaxCatchAll" ma:showField="CatchAllData" ma:web="d9b44820-efd5-4424-b2a2-c673f86744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AD30EA-EA75-452C-8E5E-723DA6326EC5}">
  <ds:schemaRefs>
    <ds:schemaRef ds:uri="http://schemas.microsoft.com/office/2006/metadata/properties"/>
    <ds:schemaRef ds:uri="http://schemas.microsoft.com/office/2006/documentManagement/types"/>
    <ds:schemaRef ds:uri="56179f44-a5b2-4882-9133-20df3647c107"/>
    <ds:schemaRef ds:uri="http://purl.org/dc/elements/1.1/"/>
    <ds:schemaRef ds:uri="http://schemas.openxmlformats.org/package/2006/metadata/core-properties"/>
    <ds:schemaRef ds:uri="http://schemas.microsoft.com/office/infopath/2007/PartnerControls"/>
    <ds:schemaRef ds:uri="http://purl.org/dc/terms/"/>
    <ds:schemaRef ds:uri="d9b44820-efd5-4424-b2a2-c673f86744a4"/>
    <ds:schemaRef ds:uri="http://www.w3.org/XML/1998/namespace"/>
    <ds:schemaRef ds:uri="http://purl.org/dc/dcmitype/"/>
  </ds:schemaRefs>
</ds:datastoreItem>
</file>

<file path=customXml/itemProps2.xml><?xml version="1.0" encoding="utf-8"?>
<ds:datastoreItem xmlns:ds="http://schemas.openxmlformats.org/officeDocument/2006/customXml" ds:itemID="{8371EE9F-8552-4389-B936-AD2E0746BEB0}">
  <ds:schemaRefs>
    <ds:schemaRef ds:uri="http://schemas.microsoft.com/sharepoint/v3/contenttype/forms"/>
  </ds:schemaRefs>
</ds:datastoreItem>
</file>

<file path=customXml/itemProps3.xml><?xml version="1.0" encoding="utf-8"?>
<ds:datastoreItem xmlns:ds="http://schemas.openxmlformats.org/officeDocument/2006/customXml" ds:itemID="{21F7D98D-9F85-43F7-B95A-1650F5B01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179f44-a5b2-4882-9133-20df3647c107"/>
    <ds:schemaRef ds:uri="d9b44820-efd5-4424-b2a2-c673f86744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ATG_2017_v1.01</Template>
  <TotalTime>7</TotalTime>
  <Words>821</Words>
  <Application>Microsoft Office PowerPoint</Application>
  <PresentationFormat>Widescreen</PresentationFormat>
  <Paragraphs>95</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Century Gothic</vt:lpstr>
      <vt:lpstr>Wingdings</vt:lpstr>
      <vt:lpstr>ATG Title</vt:lpstr>
      <vt:lpstr>ATG_Content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Clark</dc:creator>
  <cp:lastModifiedBy>Ellen Bott</cp:lastModifiedBy>
  <cp:revision>210</cp:revision>
  <cp:lastPrinted>2023-03-02T09:12:31Z</cp:lastPrinted>
  <dcterms:created xsi:type="dcterms:W3CDTF">2017-03-06T13:18:33Z</dcterms:created>
  <dcterms:modified xsi:type="dcterms:W3CDTF">2024-06-14T09:12:15Z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0x01010080F5F084CB339A40BB48290938670169</vt:lpwstr>
  </property>
  <property fmtid="{D5CDD505-2E9C-101B-9397-08002B2CF9AE}" pid="3" name="Order">
    <vt:r8>1572400</vt:r8>
  </property>
  <property fmtid="{D5CDD505-2E9C-101B-9397-08002B2CF9AE}" pid="4" name="MSIP_Label_87d58172-25d7-4b36-8f09-c83ffc5a5149_Enabled">
    <vt:lpwstr>true</vt:lpwstr>
  </property>
  <property fmtid="{D5CDD505-2E9C-101B-9397-08002B2CF9AE}" pid="5" name="MSIP_Label_87d58172-25d7-4b36-8f09-c83ffc5a5149_SetDate">
    <vt:lpwstr>2023-02-24T11:19:39Z</vt:lpwstr>
  </property>
  <property fmtid="{D5CDD505-2E9C-101B-9397-08002B2CF9AE}" pid="6" name="MSIP_Label_87d58172-25d7-4b36-8f09-c83ffc5a5149_Method">
    <vt:lpwstr>Standard</vt:lpwstr>
  </property>
  <property fmtid="{D5CDD505-2E9C-101B-9397-08002B2CF9AE}" pid="7" name="MSIP_Label_87d58172-25d7-4b36-8f09-c83ffc5a5149_Name">
    <vt:lpwstr>87d58172-25d7-4b36-8f09-c83ffc5a5149</vt:lpwstr>
  </property>
  <property fmtid="{D5CDD505-2E9C-101B-9397-08002B2CF9AE}" pid="8" name="MSIP_Label_87d58172-25d7-4b36-8f09-c83ffc5a5149_SiteId">
    <vt:lpwstr>c488003b-e491-4d93-8dda-b420d9e503c8</vt:lpwstr>
  </property>
  <property fmtid="{D5CDD505-2E9C-101B-9397-08002B2CF9AE}" pid="9" name="MSIP_Label_87d58172-25d7-4b36-8f09-c83ffc5a5149_ActionId">
    <vt:lpwstr>2502cce7-4cc2-4539-9e84-3b9ff00ad0e2</vt:lpwstr>
  </property>
  <property fmtid="{D5CDD505-2E9C-101B-9397-08002B2CF9AE}" pid="10" name="MSIP_Label_87d58172-25d7-4b36-8f09-c83ffc5a5149_ContentBits">
    <vt:lpwstr>2</vt:lpwstr>
  </property>
  <property fmtid="{D5CDD505-2E9C-101B-9397-08002B2CF9AE}" pid="11" name="MediaServiceImageTags">
    <vt:lpwstr/>
  </property>
</Properties>
</file>